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0"/>
  </p:notesMasterIdLst>
  <p:sldIdLst>
    <p:sldId id="256" r:id="rId2"/>
    <p:sldId id="311" r:id="rId3"/>
    <p:sldId id="257" r:id="rId4"/>
    <p:sldId id="299" r:id="rId5"/>
    <p:sldId id="300" r:id="rId6"/>
    <p:sldId id="267" r:id="rId7"/>
    <p:sldId id="268" r:id="rId8"/>
    <p:sldId id="295" r:id="rId9"/>
    <p:sldId id="269" r:id="rId10"/>
    <p:sldId id="296" r:id="rId11"/>
    <p:sldId id="297" r:id="rId12"/>
    <p:sldId id="270" r:id="rId13"/>
    <p:sldId id="280" r:id="rId14"/>
    <p:sldId id="271" r:id="rId15"/>
    <p:sldId id="284" r:id="rId16"/>
    <p:sldId id="281" r:id="rId17"/>
    <p:sldId id="283" r:id="rId18"/>
    <p:sldId id="294" r:id="rId19"/>
    <p:sldId id="285" r:id="rId20"/>
    <p:sldId id="286" r:id="rId21"/>
    <p:sldId id="287" r:id="rId22"/>
    <p:sldId id="290" r:id="rId23"/>
    <p:sldId id="291" r:id="rId24"/>
    <p:sldId id="288" r:id="rId25"/>
    <p:sldId id="289" r:id="rId26"/>
    <p:sldId id="292" r:id="rId27"/>
    <p:sldId id="293" r:id="rId28"/>
    <p:sldId id="308" r:id="rId29"/>
    <p:sldId id="310" r:id="rId30"/>
    <p:sldId id="302" r:id="rId31"/>
    <p:sldId id="303" r:id="rId32"/>
    <p:sldId id="304" r:id="rId33"/>
    <p:sldId id="305" r:id="rId34"/>
    <p:sldId id="306" r:id="rId35"/>
    <p:sldId id="307" r:id="rId36"/>
    <p:sldId id="309" r:id="rId37"/>
    <p:sldId id="264" r:id="rId38"/>
    <p:sldId id="266" r:id="rId39"/>
  </p:sldIdLst>
  <p:sldSz cx="18288000" cy="10287000"/>
  <p:notesSz cx="6858000" cy="9144000"/>
  <p:embeddedFontLst>
    <p:embeddedFont>
      <p:font typeface="Iskoola Pota" panose="020B0604020202020204" charset="0"/>
      <p:regular r:id="rId41"/>
    </p:embeddedFont>
    <p:embeddedFont>
      <p:font typeface="Calibri" panose="020F0502020204030204" pitchFamily="34" charset="0"/>
      <p:regular r:id="rId42"/>
      <p:bold r:id="rId43"/>
      <p:italic r:id="rId44"/>
      <p:boldItalic r:id="rId45"/>
    </p:embeddedFont>
    <p:embeddedFont>
      <p:font typeface="Poppins" panose="020B0604020202020204" charset="0"/>
      <p:regular r:id="rId46"/>
      <p:bold r:id="rId47"/>
      <p:italic r:id="rId48"/>
      <p:boldItalic r:id="rId49"/>
    </p:embeddedFont>
    <p:embeddedFont>
      <p:font typeface="Poppins Light" panose="020B0604020202020204" charset="0"/>
      <p:regular r:id="rId50"/>
      <p:italic r:id="rId51"/>
    </p:embeddedFont>
    <p:embeddedFont>
      <p:font typeface="Computer Says No"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HIN J" initials="NJ" lastIdx="1" clrIdx="0">
    <p:extLst>
      <p:ext uri="{19B8F6BF-5375-455C-9EA6-DF929625EA0E}">
        <p15:presenceInfo xmlns:p15="http://schemas.microsoft.com/office/powerpoint/2012/main" userId="4b7d9a915a0727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333" autoAdjust="0"/>
  </p:normalViewPr>
  <p:slideViewPr>
    <p:cSldViewPr>
      <p:cViewPr varScale="1">
        <p:scale>
          <a:sx n="47" d="100"/>
          <a:sy n="47" d="100"/>
        </p:scale>
        <p:origin x="98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3T09:50:21.616" idx="1">
    <p:pos x="11593" y="-12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928BD-93D0-40EB-89D0-532356DF38BD}" type="datetimeFigureOut">
              <a:rPr lang="en-IN" smtClean="0"/>
              <a:t>08-05-2024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1A2CD-9805-4B60-8BAA-6C1DD5CCD2BD}" type="slidenum">
              <a:rPr lang="en-IN" smtClean="0"/>
              <a:t>‹#›</a:t>
            </a:fld>
            <a:endParaRPr lang="en-IN"/>
          </a:p>
        </p:txBody>
      </p:sp>
    </p:spTree>
    <p:extLst>
      <p:ext uri="{BB962C8B-B14F-4D97-AF65-F5344CB8AC3E}">
        <p14:creationId xmlns:p14="http://schemas.microsoft.com/office/powerpoint/2010/main" val="185352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91A2CD-9805-4B60-8BAA-6C1DD5CCD2BD}" type="slidenum">
              <a:rPr lang="en-IN" smtClean="0"/>
              <a:t>8</a:t>
            </a:fld>
            <a:endParaRPr lang="en-IN"/>
          </a:p>
        </p:txBody>
      </p:sp>
    </p:spTree>
    <p:extLst>
      <p:ext uri="{BB962C8B-B14F-4D97-AF65-F5344CB8AC3E}">
        <p14:creationId xmlns:p14="http://schemas.microsoft.com/office/powerpoint/2010/main" val="36770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91A2CD-9805-4B60-8BAA-6C1DD5CCD2BD}" type="slidenum">
              <a:rPr lang="en-IN" smtClean="0"/>
              <a:t>28</a:t>
            </a:fld>
            <a:endParaRPr lang="en-IN"/>
          </a:p>
        </p:txBody>
      </p:sp>
    </p:spTree>
    <p:extLst>
      <p:ext uri="{BB962C8B-B14F-4D97-AF65-F5344CB8AC3E}">
        <p14:creationId xmlns:p14="http://schemas.microsoft.com/office/powerpoint/2010/main" val="355287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91A2CD-9805-4B60-8BAA-6C1DD5CCD2BD}" type="slidenum">
              <a:rPr lang="en-IN" smtClean="0"/>
              <a:t>29</a:t>
            </a:fld>
            <a:endParaRPr lang="en-IN"/>
          </a:p>
        </p:txBody>
      </p:sp>
    </p:spTree>
    <p:extLst>
      <p:ext uri="{BB962C8B-B14F-4D97-AF65-F5344CB8AC3E}">
        <p14:creationId xmlns:p14="http://schemas.microsoft.com/office/powerpoint/2010/main" val="361946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434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07418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5148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4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3618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915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56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481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451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6614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950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78038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6.svg"/></Relationships>
</file>

<file path=ppt/slides/_rels/slide2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0.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1.svg"/><Relationship Id="rId12"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1.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2.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28D5"/>
        </a:solidFill>
        <a:effectLst/>
      </p:bgPr>
    </p:bg>
    <p:spTree>
      <p:nvGrpSpPr>
        <p:cNvPr id="1" name=""/>
        <p:cNvGrpSpPr/>
        <p:nvPr/>
      </p:nvGrpSpPr>
      <p:grpSpPr>
        <a:xfrm>
          <a:off x="0" y="0"/>
          <a:ext cx="0" cy="0"/>
          <a:chOff x="0" y="0"/>
          <a:chExt cx="0" cy="0"/>
        </a:xfrm>
      </p:grpSpPr>
      <p:sp>
        <p:nvSpPr>
          <p:cNvPr id="2" name="Freeform 2"/>
          <p:cNvSpPr/>
          <p:nvPr/>
        </p:nvSpPr>
        <p:spPr>
          <a:xfrm>
            <a:off x="-3275072" y="529357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3268070" y="256352"/>
            <a:ext cx="11044157" cy="2251721"/>
          </a:xfrm>
          <a:custGeom>
            <a:avLst/>
            <a:gdLst/>
            <a:ahLst/>
            <a:cxnLst/>
            <a:rect l="l" t="t" r="r" b="b"/>
            <a:pathLst>
              <a:path w="11044157" h="2251721">
                <a:moveTo>
                  <a:pt x="0" y="0"/>
                </a:moveTo>
                <a:lnTo>
                  <a:pt x="11044157" y="0"/>
                </a:lnTo>
                <a:lnTo>
                  <a:pt x="11044157" y="2251722"/>
                </a:lnTo>
                <a:lnTo>
                  <a:pt x="0" y="2251722"/>
                </a:lnTo>
                <a:lnTo>
                  <a:pt x="0" y="0"/>
                </a:lnTo>
                <a:close/>
              </a:path>
            </a:pathLst>
          </a:custGeom>
          <a:blipFill>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tretch>
              <a:fillRect/>
            </a:stretch>
          </a:blipFill>
        </p:spPr>
        <p:txBody>
          <a:bodyPr/>
          <a:lstStyle/>
          <a:p>
            <a:endParaRPr lang="en-IN">
              <a:ln w="0"/>
              <a:solidFill>
                <a:schemeClr val="accent1"/>
              </a:solidFill>
              <a:effectLst>
                <a:outerShdw blurRad="38100" dist="25400" dir="5400000" algn="ctr" rotWithShape="0">
                  <a:srgbClr val="6E747A">
                    <a:alpha val="43000"/>
                  </a:srgbClr>
                </a:outerShdw>
              </a:effectLst>
            </a:endParaRPr>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5"/>
            <a:stretch>
              <a:fillRect/>
            </a:stretch>
          </a:blipFill>
        </p:spPr>
        <p:txBody>
          <a:bodyPr/>
          <a:lstStyle/>
          <a:p>
            <a:endParaRPr lang="en-IN"/>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6"/>
            <a:stretch>
              <a:fillRect/>
            </a:stretch>
          </a:blipFill>
        </p:spPr>
        <p:txBody>
          <a:bodyPr/>
          <a:lstStyle/>
          <a:p>
            <a:endParaRPr lang="en-IN"/>
          </a:p>
        </p:txBody>
      </p:sp>
      <p:sp>
        <p:nvSpPr>
          <p:cNvPr id="7" name="Freeform 7"/>
          <p:cNvSpPr/>
          <p:nvPr/>
        </p:nvSpPr>
        <p:spPr>
          <a:xfrm>
            <a:off x="63075" y="8641124"/>
            <a:ext cx="4729467" cy="4047169"/>
          </a:xfrm>
          <a:custGeom>
            <a:avLst/>
            <a:gdLst/>
            <a:ahLst/>
            <a:cxnLst/>
            <a:rect l="l" t="t" r="r" b="b"/>
            <a:pathLst>
              <a:path w="4729467" h="4047169">
                <a:moveTo>
                  <a:pt x="0" y="0"/>
                </a:moveTo>
                <a:lnTo>
                  <a:pt x="4729467" y="0"/>
                </a:lnTo>
                <a:lnTo>
                  <a:pt x="4729467" y="4047169"/>
                </a:lnTo>
                <a:lnTo>
                  <a:pt x="0" y="4047169"/>
                </a:lnTo>
                <a:lnTo>
                  <a:pt x="0" y="0"/>
                </a:lnTo>
                <a:close/>
              </a:path>
            </a:pathLst>
          </a:custGeom>
          <a:blipFill>
            <a:blip r:embed="rId7"/>
            <a:stretch>
              <a:fillRect/>
            </a:stretch>
          </a:blipFill>
        </p:spPr>
        <p:txBody>
          <a:bodyPr/>
          <a:lstStyle/>
          <a:p>
            <a:endParaRPr lang="en-IN"/>
          </a:p>
        </p:txBody>
      </p:sp>
      <p:sp>
        <p:nvSpPr>
          <p:cNvPr id="9" name="Freeform 9"/>
          <p:cNvSpPr/>
          <p:nvPr/>
        </p:nvSpPr>
        <p:spPr>
          <a:xfrm>
            <a:off x="9911203" y="1685753"/>
            <a:ext cx="8376797" cy="8450094"/>
          </a:xfrm>
          <a:custGeom>
            <a:avLst/>
            <a:gdLst/>
            <a:ahLst/>
            <a:cxnLst/>
            <a:rect l="l" t="t" r="r" b="b"/>
            <a:pathLst>
              <a:path w="8376797" h="8450094">
                <a:moveTo>
                  <a:pt x="0" y="0"/>
                </a:moveTo>
                <a:lnTo>
                  <a:pt x="8376797" y="0"/>
                </a:lnTo>
                <a:lnTo>
                  <a:pt x="8376797" y="8450094"/>
                </a:lnTo>
                <a:lnTo>
                  <a:pt x="0" y="8450094"/>
                </a:lnTo>
                <a:lnTo>
                  <a:pt x="0" y="0"/>
                </a:lnTo>
                <a:close/>
              </a:path>
            </a:pathLst>
          </a:custGeom>
          <a:blipFill>
            <a:blip r:embed="rId8"/>
            <a:stretch>
              <a:fillRect/>
            </a:stretch>
          </a:blipFill>
        </p:spPr>
        <p:txBody>
          <a:bodyPr/>
          <a:lstStyle/>
          <a:p>
            <a:endParaRPr lang="en-IN"/>
          </a:p>
        </p:txBody>
      </p:sp>
      <p:sp>
        <p:nvSpPr>
          <p:cNvPr id="10" name="TextBox 10"/>
          <p:cNvSpPr txBox="1"/>
          <p:nvPr/>
        </p:nvSpPr>
        <p:spPr>
          <a:xfrm>
            <a:off x="2429028" y="2908124"/>
            <a:ext cx="8741591" cy="2500685"/>
          </a:xfrm>
          <a:prstGeom prst="rect">
            <a:avLst/>
          </a:prstGeom>
        </p:spPr>
        <p:txBody>
          <a:bodyPr lIns="0" tIns="0" rIns="0" bIns="0" rtlCol="0" anchor="t">
            <a:spAutoFit/>
          </a:bodyPr>
          <a:lstStyle/>
          <a:p>
            <a:pPr algn="ctr">
              <a:lnSpc>
                <a:spcPts val="6549"/>
              </a:lnSpc>
            </a:pPr>
            <a:r>
              <a:rPr lang="en-US" sz="9096" dirty="0" smtClean="0">
                <a:solidFill>
                  <a:schemeClr val="bg1"/>
                </a:solidFill>
                <a:latin typeface="Computer Says No"/>
              </a:rPr>
              <a:t>AIPOWERED </a:t>
            </a:r>
            <a:r>
              <a:rPr lang="en-US" sz="9096" dirty="0">
                <a:solidFill>
                  <a:schemeClr val="bg1"/>
                </a:solidFill>
                <a:latin typeface="Computer Says No"/>
              </a:rPr>
              <a:t>PATIENT REGISTRATION &amp; DATA OPTIMIZATION</a:t>
            </a:r>
          </a:p>
        </p:txBody>
      </p:sp>
      <p:sp>
        <p:nvSpPr>
          <p:cNvPr id="11" name="Subtitle 9">
            <a:extLst>
              <a:ext uri="{FF2B5EF4-FFF2-40B4-BE49-F238E27FC236}">
                <a16:creationId xmlns:a16="http://schemas.microsoft.com/office/drawing/2014/main" id="{3D7CD8A7-772E-72BF-0FC9-31008E16D10B}"/>
              </a:ext>
            </a:extLst>
          </p:cNvPr>
          <p:cNvSpPr txBox="1">
            <a:spLocks/>
          </p:cNvSpPr>
          <p:nvPr/>
        </p:nvSpPr>
        <p:spPr>
          <a:xfrm>
            <a:off x="2105302" y="5772415"/>
            <a:ext cx="9448799" cy="46208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2800" i="1" dirty="0">
                <a:solidFill>
                  <a:srgbClr val="FFFF00"/>
                </a:solidFill>
                <a:latin typeface="Iskoola Pota" pitchFamily="34" charset="0"/>
                <a:cs typeface="Iskoola Pota" pitchFamily="34" charset="0"/>
              </a:rPr>
              <a:t>Submitted by</a:t>
            </a:r>
            <a:r>
              <a:rPr lang="en-US" sz="2400" dirty="0">
                <a:solidFill>
                  <a:schemeClr val="accent1">
                    <a:lumMod val="50000"/>
                  </a:schemeClr>
                </a:solidFill>
              </a:rPr>
              <a:t>                                      </a:t>
            </a:r>
          </a:p>
          <a:p>
            <a:pPr algn="ctr">
              <a:buFont typeface="Arial" pitchFamily="34" charset="0"/>
              <a:buNone/>
            </a:pPr>
            <a:r>
              <a:rPr lang="en-US" sz="2400" dirty="0">
                <a:solidFill>
                  <a:schemeClr val="bg1"/>
                </a:solidFill>
                <a:latin typeface="Times New Roman" pitchFamily="18" charset="0"/>
                <a:cs typeface="Times New Roman" pitchFamily="18" charset="0"/>
              </a:rPr>
              <a:t>ANBU U                                 512220104003</a:t>
            </a:r>
          </a:p>
          <a:p>
            <a:pPr algn="ctr">
              <a:buFont typeface="Arial" pitchFamily="34" charset="0"/>
              <a:buNone/>
            </a:pPr>
            <a:r>
              <a:rPr lang="en-US" sz="2400" dirty="0">
                <a:solidFill>
                  <a:schemeClr val="bg1"/>
                </a:solidFill>
                <a:latin typeface="Times New Roman" pitchFamily="18" charset="0"/>
                <a:cs typeface="Times New Roman" pitchFamily="18" charset="0"/>
              </a:rPr>
              <a:t>GOPINATH A                         512220104011</a:t>
            </a:r>
          </a:p>
          <a:p>
            <a:pPr>
              <a:buFont typeface="Arial" pitchFamily="34" charset="0"/>
              <a:buNone/>
            </a:pPr>
            <a:r>
              <a:rPr lang="en-US" sz="2400" dirty="0">
                <a:solidFill>
                  <a:schemeClr val="bg1"/>
                </a:solidFill>
                <a:latin typeface="Times New Roman" pitchFamily="18" charset="0"/>
                <a:cs typeface="Times New Roman" pitchFamily="18" charset="0"/>
              </a:rPr>
              <a:t>                         NITHIN PRITHIV J               512220104023</a:t>
            </a:r>
          </a:p>
          <a:p>
            <a:pPr>
              <a:buFont typeface="Arial" pitchFamily="34" charset="0"/>
              <a:buNone/>
            </a:pPr>
            <a:r>
              <a:rPr lang="en-US" sz="2400" dirty="0">
                <a:solidFill>
                  <a:schemeClr val="bg1"/>
                </a:solidFill>
                <a:latin typeface="Times New Roman" pitchFamily="18" charset="0"/>
                <a:cs typeface="Times New Roman" pitchFamily="18" charset="0"/>
              </a:rPr>
              <a:t>			 VASANTHAKUMAR A        512220104034                           	……………………..................................................................</a:t>
            </a:r>
          </a:p>
          <a:p>
            <a:pPr marL="0" indent="0">
              <a:buNone/>
            </a:pPr>
            <a:r>
              <a:rPr lang="en-US" sz="2400" b="1" dirty="0">
                <a:solidFill>
                  <a:schemeClr val="bg1"/>
                </a:solidFill>
              </a:rPr>
              <a:t>                                                             </a:t>
            </a:r>
            <a:r>
              <a:rPr lang="en-US" sz="2800" b="1" u="sng" dirty="0">
                <a:solidFill>
                  <a:schemeClr val="bg1"/>
                </a:solidFill>
              </a:rPr>
              <a:t>GUIDE</a:t>
            </a:r>
            <a:r>
              <a:rPr lang="en-US" sz="2400" b="1" dirty="0">
                <a:solidFill>
                  <a:schemeClr val="bg1"/>
                </a:solidFill>
              </a:rPr>
              <a:t> </a:t>
            </a:r>
          </a:p>
          <a:p>
            <a:pPr marL="0" indent="0">
              <a:buNone/>
            </a:pPr>
            <a:r>
              <a:rPr lang="en-US" sz="2800" b="1" i="1" dirty="0">
                <a:solidFill>
                  <a:schemeClr val="bg1"/>
                </a:solidFill>
              </a:rPr>
              <a:t>                               </a:t>
            </a:r>
            <a:r>
              <a:rPr lang="en-US" sz="2800" b="1" i="1" dirty="0">
                <a:solidFill>
                  <a:schemeClr val="bg1"/>
                </a:solidFill>
                <a:latin typeface="Times New Roman" panose="02020603050405020304" pitchFamily="18" charset="0"/>
                <a:cs typeface="Times New Roman" panose="02020603050405020304" pitchFamily="18" charset="0"/>
              </a:rPr>
              <a:t>MRS. S. KALPANA  </a:t>
            </a:r>
            <a:r>
              <a:rPr lang="en-US" sz="2000" b="1" dirty="0" err="1">
                <a:solidFill>
                  <a:schemeClr val="bg1"/>
                </a:solidFill>
              </a:rPr>
              <a:t>Asst.Prof</a:t>
            </a:r>
            <a:r>
              <a:rPr lang="en-US" sz="2000" b="1" dirty="0">
                <a:solidFill>
                  <a:schemeClr val="bg1"/>
                </a:solidFill>
              </a:rPr>
              <a:t>/CSE</a:t>
            </a:r>
            <a:endParaRPr lang="en-US" sz="2400" b="1" dirty="0">
              <a:solidFill>
                <a:schemeClr val="bg1"/>
              </a:solidFill>
            </a:endParaRPr>
          </a:p>
          <a:p>
            <a:pPr marL="0" indent="0">
              <a:buNone/>
            </a:pPr>
            <a:r>
              <a:rPr lang="en-US" sz="2400" b="1" dirty="0">
                <a:solidFill>
                  <a:schemeClr val="bg1"/>
                </a:solidFill>
              </a:rPr>
              <a:t>                                      Department of  Computer Science</a:t>
            </a:r>
            <a:endParaRPr lang="en-IN" sz="4800" dirty="0">
              <a:solidFill>
                <a:schemeClr val="bg1"/>
              </a:solidFill>
            </a:endParaRPr>
          </a:p>
        </p:txBody>
      </p:sp>
      <p:pic>
        <p:nvPicPr>
          <p:cNvPr id="13" name="Picture 12"/>
          <p:cNvPicPr/>
          <p:nvPr/>
        </p:nvPicPr>
        <p:blipFill>
          <a:blip r:embed="rId9" cstate="print">
            <a:extLst>
              <a:ext uri="{28A0092B-C50C-407E-A947-70E740481C1C}">
                <a14:useLocalDpi xmlns:a14="http://schemas.microsoft.com/office/drawing/2010/main" val="0"/>
              </a:ext>
            </a:extLst>
          </a:blip>
          <a:stretch>
            <a:fillRect/>
          </a:stretch>
        </p:blipFill>
        <p:spPr bwMode="auto">
          <a:xfrm>
            <a:off x="3562917" y="593472"/>
            <a:ext cx="1466283" cy="1207841"/>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11" dur="500"/>
                                        <p:tgtEl>
                                          <p:spTgt spid="11">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15" dur="500"/>
                                        <p:tgtEl>
                                          <p:spTgt spid="11">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19" dur="500"/>
                                        <p:tgtEl>
                                          <p:spTgt spid="11">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23" dur="500"/>
                                        <p:tgtEl>
                                          <p:spTgt spid="11">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27" dur="500"/>
                                        <p:tgtEl>
                                          <p:spTgt spid="11">
                                            <p:txEl>
                                              <p:pRg st="5" end="5"/>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randombar(horizontal)">
                                      <p:cBhvr>
                                        <p:cTn id="31" dur="500"/>
                                        <p:tgtEl>
                                          <p:spTgt spid="11">
                                            <p:txEl>
                                              <p:pRg st="6" end="6"/>
                                            </p:txEl>
                                          </p:spTgt>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randombar(horizontal)">
                                      <p:cBhvr>
                                        <p:cTn id="35"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77" y="-190500"/>
            <a:ext cx="18698686"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124200" y="1255434"/>
            <a:ext cx="9464070" cy="1102866"/>
          </a:xfrm>
          <a:prstGeom prst="rect">
            <a:avLst/>
          </a:prstGeom>
        </p:spPr>
        <p:txBody>
          <a:bodyPr wrap="square" lIns="0" tIns="0" rIns="0" bIns="0" rtlCol="0" anchor="t">
            <a:spAutoFit/>
          </a:bodyPr>
          <a:lstStyle/>
          <a:p>
            <a:pPr marL="0" lvl="0" indent="0">
              <a:lnSpc>
                <a:spcPts val="8568"/>
              </a:lnSpc>
              <a:spcBef>
                <a:spcPct val="0"/>
              </a:spcBef>
            </a:pPr>
            <a:r>
              <a:rPr lang="en-US" sz="11900" dirty="0" smtClean="0">
                <a:solidFill>
                  <a:schemeClr val="bg1"/>
                </a:solidFill>
                <a:latin typeface="Computer Says No"/>
              </a:rPr>
              <a:t>PHASES OF PROJECT</a:t>
            </a:r>
            <a:endParaRPr lang="en-US" sz="11900" dirty="0">
              <a:solidFill>
                <a:schemeClr val="bg1"/>
              </a:solidFill>
              <a:latin typeface="Computer Says No"/>
            </a:endParaRPr>
          </a:p>
        </p:txBody>
      </p:sp>
      <p:sp>
        <p:nvSpPr>
          <p:cNvPr id="19" name="Freeform 5"/>
          <p:cNvSpPr/>
          <p:nvPr/>
        </p:nvSpPr>
        <p:spPr>
          <a:xfrm>
            <a:off x="15925800" y="6134100"/>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0" name="Freeform 6"/>
          <p:cNvSpPr/>
          <p:nvPr/>
        </p:nvSpPr>
        <p:spPr>
          <a:xfrm>
            <a:off x="17091674" y="7317647"/>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1" name="Freeform 7"/>
          <p:cNvSpPr/>
          <p:nvPr/>
        </p:nvSpPr>
        <p:spPr>
          <a:xfrm>
            <a:off x="15923792" y="8435656"/>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2" name="Freeform 8"/>
          <p:cNvSpPr/>
          <p:nvPr/>
        </p:nvSpPr>
        <p:spPr>
          <a:xfrm>
            <a:off x="14746029" y="7317647"/>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3" name="Freeform 13"/>
          <p:cNvSpPr/>
          <p:nvPr/>
        </p:nvSpPr>
        <p:spPr>
          <a:xfrm>
            <a:off x="16617410" y="6877979"/>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IN"/>
          </a:p>
        </p:txBody>
      </p:sp>
      <p:sp>
        <p:nvSpPr>
          <p:cNvPr id="24" name="Freeform 14"/>
          <p:cNvSpPr/>
          <p:nvPr/>
        </p:nvSpPr>
        <p:spPr>
          <a:xfrm>
            <a:off x="17763638" y="7992176"/>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15"/>
          <p:cNvSpPr/>
          <p:nvPr/>
        </p:nvSpPr>
        <p:spPr>
          <a:xfrm>
            <a:off x="16491371" y="9116865"/>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txBody>
          <a:bodyPr/>
          <a:lstStyle/>
          <a:p>
            <a:endParaRPr lang="en-IN"/>
          </a:p>
        </p:txBody>
      </p:sp>
      <p:sp>
        <p:nvSpPr>
          <p:cNvPr id="26" name="Freeform 17"/>
          <p:cNvSpPr/>
          <p:nvPr/>
        </p:nvSpPr>
        <p:spPr>
          <a:xfrm>
            <a:off x="15434657" y="7992176"/>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txBody>
          <a:bodyPr/>
          <a:lstStyle/>
          <a:p>
            <a:endParaRPr lang="en-IN"/>
          </a:p>
        </p:txBody>
      </p:sp>
      <p:sp>
        <p:nvSpPr>
          <p:cNvPr id="36" name="TextBox 9"/>
          <p:cNvSpPr txBox="1"/>
          <p:nvPr/>
        </p:nvSpPr>
        <p:spPr>
          <a:xfrm>
            <a:off x="2445368" y="2698357"/>
            <a:ext cx="12578603" cy="6894195"/>
          </a:xfrm>
          <a:prstGeom prst="rect">
            <a:avLst/>
          </a:prstGeom>
        </p:spPr>
        <p:txBody>
          <a:bodyPr wrap="square" lIns="0" tIns="0" rIns="0" bIns="0" rtlCol="0" anchor="t">
            <a:spAutoFit/>
          </a:bodyPr>
          <a:lstStyle/>
          <a:p>
            <a:pPr marL="342900" lvl="0" indent="-342900" algn="just">
              <a:buFont typeface="Arial" panose="020B0604020202020204" pitchFamily="34" charset="0"/>
              <a:buChar char="•"/>
            </a:pPr>
            <a:r>
              <a:rPr lang="en-US" sz="2800" dirty="0" smtClean="0">
                <a:solidFill>
                  <a:srgbClr val="FFFF00"/>
                </a:solidFill>
                <a:latin typeface="Times New Roman" panose="02020603050405020304" pitchFamily="18" charset="0"/>
                <a:cs typeface="Times New Roman" panose="02020603050405020304" pitchFamily="18" charset="0"/>
              </a:rPr>
              <a:t>Planning Phase</a:t>
            </a:r>
          </a:p>
          <a:p>
            <a:pPr marL="800100" lvl="1" indent="-34290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Identify Requirements:</a:t>
            </a:r>
          </a:p>
          <a:p>
            <a:pPr marL="1257300" lvl="2" indent="-342900" algn="just">
              <a:buFont typeface="Arial" panose="020B0604020202020204" pitchFamily="34" charset="0"/>
              <a:buChar char="•"/>
            </a:pPr>
            <a:r>
              <a:rPr lang="en-US" sz="2800" dirty="0" smtClean="0">
                <a:solidFill>
                  <a:schemeClr val="bg1"/>
                </a:solidFill>
                <a:latin typeface="Times New Roman" panose="02020603050405020304" pitchFamily="18" charset="0"/>
                <a:cs typeface="Times New Roman" panose="02020603050405020304" pitchFamily="18" charset="0"/>
              </a:rPr>
              <a:t>Patient details </a:t>
            </a:r>
          </a:p>
          <a:p>
            <a:pPr marL="1257300" lvl="2" indent="-342900" algn="just">
              <a:buFont typeface="Arial" panose="020B0604020202020204" pitchFamily="34" charset="0"/>
              <a:buChar char="•"/>
            </a:pPr>
            <a:r>
              <a:rPr lang="en-US" sz="2800" dirty="0" smtClean="0">
                <a:solidFill>
                  <a:schemeClr val="bg1"/>
                </a:solidFill>
                <a:latin typeface="Times New Roman" panose="02020603050405020304" pitchFamily="18" charset="0"/>
                <a:cs typeface="Times New Roman" panose="02020603050405020304" pitchFamily="18" charset="0"/>
              </a:rPr>
              <a:t>Software requirement</a:t>
            </a:r>
          </a:p>
          <a:p>
            <a:pPr marL="1257300" lvl="2" indent="-342900" algn="just">
              <a:buFont typeface="Arial" panose="020B0604020202020204" pitchFamily="34" charset="0"/>
              <a:buChar char="•"/>
            </a:pPr>
            <a:r>
              <a:rPr lang="en-US" sz="2800" dirty="0" smtClean="0">
                <a:solidFill>
                  <a:schemeClr val="bg1"/>
                </a:solidFill>
                <a:latin typeface="Times New Roman" panose="02020603050405020304" pitchFamily="18" charset="0"/>
                <a:cs typeface="Times New Roman" panose="02020603050405020304" pitchFamily="18" charset="0"/>
              </a:rPr>
              <a:t>Hardware requirement</a:t>
            </a:r>
          </a:p>
          <a:p>
            <a:pPr marL="342900" lvl="0" indent="-342900" algn="just">
              <a:buFont typeface="Arial" panose="020B0604020202020204" pitchFamily="34" charset="0"/>
              <a:buChar char="•"/>
            </a:pPr>
            <a:r>
              <a:rPr lang="en-US" sz="2800" dirty="0" smtClean="0">
                <a:solidFill>
                  <a:srgbClr val="FFFF00"/>
                </a:solidFill>
                <a:latin typeface="Times New Roman" panose="02020603050405020304" pitchFamily="18" charset="0"/>
                <a:cs typeface="Times New Roman" panose="02020603050405020304" pitchFamily="18" charset="0"/>
              </a:rPr>
              <a:t>Design Phase</a:t>
            </a:r>
          </a:p>
          <a:p>
            <a:pPr marL="800100" lvl="1" indent="-34290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System Architecture</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Design the overall architecture of the AI patient registration system, including the user interface, backend infrastructure, data storage, and integration with existing </a:t>
            </a:r>
            <a:r>
              <a:rPr lang="en-US" sz="2800" dirty="0" smtClean="0">
                <a:solidFill>
                  <a:schemeClr val="bg1"/>
                </a:solidFill>
                <a:latin typeface="Times New Roman" panose="02020603050405020304" pitchFamily="18" charset="0"/>
                <a:cs typeface="Times New Roman" panose="02020603050405020304" pitchFamily="18" charset="0"/>
              </a:rPr>
              <a:t>systems.</a:t>
            </a:r>
          </a:p>
          <a:p>
            <a:pPr marL="800100" lvl="1" indent="-34290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User </a:t>
            </a:r>
            <a:r>
              <a:rPr lang="en-US" sz="2800" dirty="0">
                <a:solidFill>
                  <a:srgbClr val="FF0000"/>
                </a:solidFill>
                <a:latin typeface="Times New Roman" panose="02020603050405020304" pitchFamily="18" charset="0"/>
                <a:cs typeface="Times New Roman" panose="02020603050405020304" pitchFamily="18" charset="0"/>
              </a:rPr>
              <a:t>Interface </a:t>
            </a:r>
            <a:r>
              <a:rPr lang="en-US" sz="2800" dirty="0" smtClean="0">
                <a:solidFill>
                  <a:srgbClr val="FF0000"/>
                </a:solidFill>
                <a:latin typeface="Times New Roman" panose="02020603050405020304" pitchFamily="18" charset="0"/>
                <a:cs typeface="Times New Roman" panose="02020603050405020304" pitchFamily="18" charset="0"/>
              </a:rPr>
              <a:t>Design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Create intuitive and </a:t>
            </a:r>
            <a:r>
              <a:rPr lang="en-US" sz="2800" dirty="0" err="1" smtClean="0">
                <a:solidFill>
                  <a:schemeClr val="bg1"/>
                </a:solidFill>
                <a:latin typeface="Times New Roman" panose="02020603050405020304" pitchFamily="18" charset="0"/>
                <a:cs typeface="Times New Roman" panose="02020603050405020304" pitchFamily="18" charset="0"/>
              </a:rPr>
              <a:t>userfriendly</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interfaces for web, mobile, </a:t>
            </a:r>
            <a:r>
              <a:rPr lang="en-US" sz="2800" dirty="0" err="1">
                <a:solidFill>
                  <a:schemeClr val="bg1"/>
                </a:solidFill>
                <a:latin typeface="Times New Roman" panose="02020603050405020304" pitchFamily="18" charset="0"/>
                <a:cs typeface="Times New Roman" panose="02020603050405020304" pitchFamily="18" charset="0"/>
              </a:rPr>
              <a:t>chatbot</a:t>
            </a:r>
            <a:r>
              <a:rPr lang="en-US" sz="2800" dirty="0">
                <a:solidFill>
                  <a:schemeClr val="bg1"/>
                </a:solidFill>
                <a:latin typeface="Times New Roman" panose="02020603050405020304" pitchFamily="18" charset="0"/>
                <a:cs typeface="Times New Roman" panose="02020603050405020304" pitchFamily="18" charset="0"/>
              </a:rPr>
              <a:t>, and kiosk platforms, considering factors like accessibility and ease of </a:t>
            </a:r>
            <a:r>
              <a:rPr lang="en-US" sz="2800" dirty="0" smtClean="0">
                <a:solidFill>
                  <a:schemeClr val="bg1"/>
                </a:solidFill>
                <a:latin typeface="Times New Roman" panose="02020603050405020304" pitchFamily="18" charset="0"/>
                <a:cs typeface="Times New Roman" panose="02020603050405020304" pitchFamily="18" charset="0"/>
              </a:rPr>
              <a:t>use	 </a:t>
            </a:r>
          </a:p>
          <a:p>
            <a:pPr marL="800100" lvl="1" indent="-34290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Data Model</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Define the data model for storing patient information, ensuring compliance with privacy regulations like HIPAA (Health Insurance Portability and Accountability Act).</a:t>
            </a:r>
          </a:p>
          <a:p>
            <a:pPr lvl="0" algn="just"/>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9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77" y="0"/>
            <a:ext cx="18698686"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124200" y="1255434"/>
            <a:ext cx="9464070" cy="1102866"/>
          </a:xfrm>
          <a:prstGeom prst="rect">
            <a:avLst/>
          </a:prstGeom>
        </p:spPr>
        <p:txBody>
          <a:bodyPr wrap="square" lIns="0" tIns="0" rIns="0" bIns="0" rtlCol="0" anchor="t">
            <a:spAutoFit/>
          </a:bodyPr>
          <a:lstStyle/>
          <a:p>
            <a:pPr marL="0" lvl="0" indent="0">
              <a:lnSpc>
                <a:spcPts val="8568"/>
              </a:lnSpc>
              <a:spcBef>
                <a:spcPct val="0"/>
              </a:spcBef>
            </a:pPr>
            <a:r>
              <a:rPr lang="en-US" sz="11900" dirty="0" smtClean="0">
                <a:solidFill>
                  <a:schemeClr val="bg1"/>
                </a:solidFill>
                <a:latin typeface="Computer Says No"/>
              </a:rPr>
              <a:t>PHASES OF PROJECT</a:t>
            </a:r>
            <a:endParaRPr lang="en-US" sz="11900" dirty="0">
              <a:solidFill>
                <a:schemeClr val="bg1"/>
              </a:solidFill>
              <a:latin typeface="Computer Says No"/>
            </a:endParaRPr>
          </a:p>
        </p:txBody>
      </p:sp>
      <p:sp>
        <p:nvSpPr>
          <p:cNvPr id="36" name="TextBox 9"/>
          <p:cNvSpPr txBox="1"/>
          <p:nvPr/>
        </p:nvSpPr>
        <p:spPr>
          <a:xfrm>
            <a:off x="2362200" y="2392389"/>
            <a:ext cx="15318270" cy="7263527"/>
          </a:xfrm>
          <a:prstGeom prst="rect">
            <a:avLst/>
          </a:prstGeom>
        </p:spPr>
        <p:txBody>
          <a:bodyPr wrap="square" lIns="0" tIns="0" rIns="0" bIns="0" rtlCol="0" anchor="t">
            <a:spAutoFit/>
          </a:bodyPr>
          <a:lstStyle/>
          <a:p>
            <a:pPr marL="285750" indent="-285750" algn="just">
              <a:buFont typeface="Arial" panose="020B0604020202020204" pitchFamily="34" charset="0"/>
              <a:buChar char="•"/>
            </a:pPr>
            <a:r>
              <a:rPr lang="en-US" sz="2800" dirty="0" smtClean="0">
                <a:solidFill>
                  <a:srgbClr val="FFFF00"/>
                </a:solidFill>
                <a:latin typeface="Times New Roman" panose="02020603050405020304" pitchFamily="18" charset="0"/>
                <a:cs typeface="Times New Roman" panose="02020603050405020304" pitchFamily="18" charset="0"/>
              </a:rPr>
              <a:t>Development Phase</a:t>
            </a:r>
            <a:r>
              <a:rPr lang="en-US" sz="2800" dirty="0" smtClean="0">
                <a:solidFill>
                  <a:schemeClr val="bg1"/>
                </a:solidFill>
                <a:latin typeface="Times New Roman" panose="02020603050405020304" pitchFamily="18" charset="0"/>
                <a:cs typeface="Times New Roman" panose="02020603050405020304" pitchFamily="18" charset="0"/>
              </a:rPr>
              <a:t>:</a:t>
            </a:r>
            <a:endParaRPr lang="en-IN" sz="4000" dirty="0" smtClean="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Software Development</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Develop the registration system software components, including frontend interfaces, backend logic, database integration, and AI algorithms for data processing and </a:t>
            </a:r>
            <a:r>
              <a:rPr lang="en-US" sz="2800" dirty="0" smtClean="0">
                <a:solidFill>
                  <a:schemeClr val="bg1"/>
                </a:solidFill>
                <a:latin typeface="Times New Roman" panose="02020603050405020304" pitchFamily="18" charset="0"/>
                <a:cs typeface="Times New Roman" panose="02020603050405020304" pitchFamily="18" charset="0"/>
              </a:rPr>
              <a:t>validation.</a:t>
            </a:r>
            <a:endParaRPr lang="en-IN" sz="4000" dirty="0" smtClean="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Testing</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Conduct thorough testing of the system to identify and fix any bugs or issues. This includes functional testing, usability testing, performance testing, and security testing.</a:t>
            </a:r>
            <a:endParaRPr lang="en-IN" sz="4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800" dirty="0" smtClean="0">
                <a:solidFill>
                  <a:srgbClr val="FFFF00"/>
                </a:solidFill>
                <a:latin typeface="Times New Roman" panose="02020603050405020304" pitchFamily="18" charset="0"/>
                <a:cs typeface="Times New Roman" panose="02020603050405020304" pitchFamily="18" charset="0"/>
              </a:rPr>
              <a:t>Deployment Phase</a:t>
            </a:r>
            <a:r>
              <a:rPr lang="en-US" sz="2800" dirty="0" smtClean="0">
                <a:solidFill>
                  <a:schemeClr val="bg1"/>
                </a:solidFill>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Deployment Planning</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Plan the deployment strategy, including rollout schedules, user training, and support </a:t>
            </a:r>
            <a:r>
              <a:rPr lang="en-US" sz="2800" dirty="0" smtClean="0">
                <a:solidFill>
                  <a:schemeClr val="bg1"/>
                </a:solidFill>
                <a:latin typeface="Times New Roman" panose="02020603050405020304" pitchFamily="18" charset="0"/>
                <a:cs typeface="Times New Roman" panose="02020603050405020304" pitchFamily="18" charset="0"/>
              </a:rPr>
              <a:t>procedures.</a:t>
            </a: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Monitoring </a:t>
            </a:r>
            <a:r>
              <a:rPr lang="en-US" sz="2800" dirty="0">
                <a:solidFill>
                  <a:srgbClr val="FF0000"/>
                </a:solidFill>
                <a:latin typeface="Times New Roman" panose="02020603050405020304" pitchFamily="18" charset="0"/>
                <a:cs typeface="Times New Roman" panose="02020603050405020304" pitchFamily="18" charset="0"/>
              </a:rPr>
              <a:t>and </a:t>
            </a:r>
            <a:r>
              <a:rPr lang="en-US" sz="2800" dirty="0" smtClean="0">
                <a:solidFill>
                  <a:srgbClr val="FF0000"/>
                </a:solidFill>
                <a:latin typeface="Times New Roman" panose="02020603050405020304" pitchFamily="18" charset="0"/>
                <a:cs typeface="Times New Roman" panose="02020603050405020304" pitchFamily="18" charset="0"/>
              </a:rPr>
              <a:t>Maintenance</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Establish monitoring procedures to track system performance and user feedback, and implement maintenance processes to address any issues that arise </a:t>
            </a:r>
            <a:r>
              <a:rPr lang="en-US" sz="2800" dirty="0" err="1" smtClean="0">
                <a:solidFill>
                  <a:schemeClr val="bg1"/>
                </a:solidFill>
                <a:latin typeface="Times New Roman" panose="02020603050405020304" pitchFamily="18" charset="0"/>
                <a:cs typeface="Times New Roman" panose="02020603050405020304" pitchFamily="18" charset="0"/>
              </a:rPr>
              <a:t>postdeployment</a:t>
            </a:r>
            <a:r>
              <a:rPr lang="en-US" sz="2800" dirty="0" smtClean="0">
                <a:solidFill>
                  <a:schemeClr val="bg1"/>
                </a:solidFill>
                <a:latin typeface="Times New Roman" panose="02020603050405020304" pitchFamily="18" charset="0"/>
                <a:cs typeface="Times New Roman" panose="02020603050405020304" pitchFamily="18" charset="0"/>
              </a:rPr>
              <a:t>.</a:t>
            </a:r>
            <a:endParaRPr lang="en-IN" sz="4000"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800" dirty="0" smtClean="0">
                <a:solidFill>
                  <a:srgbClr val="FFFF00"/>
                </a:solidFill>
                <a:latin typeface="Times New Roman" panose="02020603050405020304" pitchFamily="18" charset="0"/>
                <a:cs typeface="Times New Roman" panose="02020603050405020304" pitchFamily="18" charset="0"/>
              </a:rPr>
              <a:t>Evaluation Phase</a:t>
            </a:r>
            <a:r>
              <a:rPr lang="en-US" sz="2800" dirty="0" smtClean="0">
                <a:solidFill>
                  <a:schemeClr val="bg1"/>
                </a:solidFill>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Performance Evaluation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Evaluate the performance of the AI patient registration system against predefined metrics, such as registration time, accuracy of data capture, patient satisfaction, and staff </a:t>
            </a:r>
            <a:r>
              <a:rPr lang="en-US" sz="2800" dirty="0" smtClean="0">
                <a:solidFill>
                  <a:schemeClr val="bg1"/>
                </a:solidFill>
                <a:latin typeface="Times New Roman" panose="02020603050405020304" pitchFamily="18" charset="0"/>
                <a:cs typeface="Times New Roman" panose="02020603050405020304" pitchFamily="18" charset="0"/>
              </a:rPr>
              <a:t>productivity.</a:t>
            </a:r>
            <a:endParaRPr lang="en-IN" sz="4000" dirty="0" smtClean="0">
              <a:solidFill>
                <a:schemeClr val="bg1"/>
              </a:solidFill>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800" dirty="0" smtClean="0">
                <a:solidFill>
                  <a:srgbClr val="FF0000"/>
                </a:solidFill>
                <a:latin typeface="Times New Roman" panose="02020603050405020304" pitchFamily="18" charset="0"/>
                <a:cs typeface="Times New Roman" panose="02020603050405020304" pitchFamily="18" charset="0"/>
              </a:rPr>
              <a:t>Feedback Collection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Collect feedback from healthcare staff and patients to identify areas for improvement and refinement.</a:t>
            </a:r>
            <a:endParaRPr lang="en-IN" sz="4000" dirty="0">
              <a:solidFill>
                <a:schemeClr val="bg1"/>
              </a:solidFill>
              <a:latin typeface="Times New Roman" panose="02020603050405020304" pitchFamily="18" charset="0"/>
              <a:cs typeface="Times New Roman" panose="02020603050405020304" pitchFamily="18" charset="0"/>
            </a:endParaRPr>
          </a:p>
          <a:p>
            <a:pPr algn="just"/>
            <a:r>
              <a:rPr lang="en-US" sz="2800" dirty="0">
                <a:solidFill>
                  <a:schemeClr val="bg1"/>
                </a:solidFill>
                <a:latin typeface="Times New Roman" panose="02020603050405020304" pitchFamily="18" charset="0"/>
                <a:cs typeface="Times New Roman" panose="02020603050405020304" pitchFamily="18" charset="0"/>
              </a:rPr>
              <a:t>   </a:t>
            </a:r>
            <a:r>
              <a:rPr lang="en-US" sz="2800" dirty="0" smtClean="0">
                <a:solidFill>
                  <a:schemeClr val="bg1"/>
                </a:solidFill>
                <a:latin typeface="Times New Roman" panose="02020603050405020304" pitchFamily="18" charset="0"/>
                <a:cs typeface="Times New Roman" panose="02020603050405020304" pitchFamily="18" charset="0"/>
              </a:rPr>
              <a:t> </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01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200400" y="6477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GANTT CHART</a:t>
            </a:r>
            <a:endParaRPr lang="en-US" sz="11900" dirty="0">
              <a:solidFill>
                <a:schemeClr val="bg1"/>
              </a:solidFill>
              <a:latin typeface="Computer Says No"/>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 t="30206" r="-788" b="6245"/>
          <a:stretch/>
        </p:blipFill>
        <p:spPr>
          <a:xfrm>
            <a:off x="2209800" y="2171700"/>
            <a:ext cx="15468887" cy="731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50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419"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3962400" y="4654541"/>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ARCHITECTURE DIAGRAM</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107215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836"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905000" y="275171"/>
            <a:ext cx="15544800" cy="9590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521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419"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4724400" y="4654541"/>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a:solidFill>
                  <a:schemeClr val="bg1"/>
                </a:solidFill>
                <a:latin typeface="Computer Says No"/>
              </a:rPr>
              <a:t>DATA FLOW DIAGRAM</a:t>
            </a: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134843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483" y="-242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386" t="11534" r="5532" b="16701"/>
          <a:stretch/>
        </p:blipFill>
        <p:spPr>
          <a:xfrm>
            <a:off x="6176481" y="2781300"/>
            <a:ext cx="10851126" cy="617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16"/>
          <p:cNvSpPr txBox="1"/>
          <p:nvPr/>
        </p:nvSpPr>
        <p:spPr>
          <a:xfrm>
            <a:off x="4397372" y="922442"/>
            <a:ext cx="12622214" cy="1102866"/>
          </a:xfrm>
          <a:prstGeom prst="rect">
            <a:avLst/>
          </a:prstGeom>
        </p:spPr>
        <p:txBody>
          <a:bodyPr wrap="square" lIns="0" tIns="0" rIns="0" bIns="0" rtlCol="0" anchor="t">
            <a:spAutoFit/>
          </a:bodyPr>
          <a:lstStyle/>
          <a:p>
            <a:pPr lvl="0">
              <a:lnSpc>
                <a:spcPts val="8568"/>
              </a:lnSpc>
              <a:spcBef>
                <a:spcPct val="0"/>
              </a:spcBef>
            </a:pPr>
            <a:r>
              <a:rPr lang="en-US" sz="8000" dirty="0" smtClean="0">
                <a:solidFill>
                  <a:schemeClr val="bg1"/>
                </a:solidFill>
                <a:latin typeface="Computer Says No"/>
              </a:rPr>
              <a:t>Level 0:</a:t>
            </a:r>
            <a:endParaRPr lang="en-US" sz="8000" dirty="0">
              <a:solidFill>
                <a:schemeClr val="bg1"/>
              </a:solidFill>
              <a:latin typeface="Computer Says No"/>
            </a:endParaRPr>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txBody>
          <a:bodyPr/>
          <a:lstStyle/>
          <a:p>
            <a:endParaRPr lang="en-IN"/>
          </a:p>
        </p:txBody>
      </p:sp>
      <p:sp>
        <p:nvSpPr>
          <p:cNvPr id="10" name="Oval 9"/>
          <p:cNvSpPr/>
          <p:nvPr/>
        </p:nvSpPr>
        <p:spPr>
          <a:xfrm>
            <a:off x="11068644" y="4629951"/>
            <a:ext cx="533400" cy="2043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97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15"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8" name="TextBox 16"/>
          <p:cNvSpPr txBox="1"/>
          <p:nvPr/>
        </p:nvSpPr>
        <p:spPr>
          <a:xfrm>
            <a:off x="4800600" y="876300"/>
            <a:ext cx="12622214" cy="1102866"/>
          </a:xfrm>
          <a:prstGeom prst="rect">
            <a:avLst/>
          </a:prstGeom>
        </p:spPr>
        <p:txBody>
          <a:bodyPr wrap="square" lIns="0" tIns="0" rIns="0" bIns="0" rtlCol="0" anchor="t">
            <a:spAutoFit/>
          </a:bodyPr>
          <a:lstStyle/>
          <a:p>
            <a:pPr lvl="0">
              <a:lnSpc>
                <a:spcPts val="8568"/>
              </a:lnSpc>
              <a:spcBef>
                <a:spcPct val="0"/>
              </a:spcBef>
            </a:pPr>
            <a:r>
              <a:rPr lang="en-US" sz="8000" dirty="0" smtClean="0">
                <a:solidFill>
                  <a:schemeClr val="bg1"/>
                </a:solidFill>
                <a:latin typeface="Computer Says No"/>
              </a:rPr>
              <a:t>Level 1:</a:t>
            </a:r>
            <a:endParaRPr lang="en-US" sz="8000" dirty="0">
              <a:solidFill>
                <a:schemeClr val="bg1"/>
              </a:solidFill>
              <a:latin typeface="Computer Says No"/>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007" r="4121" b="11928"/>
          <a:stretch/>
        </p:blipFill>
        <p:spPr>
          <a:xfrm>
            <a:off x="6553200" y="1979166"/>
            <a:ext cx="10674713" cy="7126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txBody>
          <a:bodyPr/>
          <a:lstStyle/>
          <a:p>
            <a:endParaRPr lang="en-IN"/>
          </a:p>
        </p:txBody>
      </p:sp>
      <p:sp>
        <p:nvSpPr>
          <p:cNvPr id="10" name="Oval 9"/>
          <p:cNvSpPr/>
          <p:nvPr/>
        </p:nvSpPr>
        <p:spPr>
          <a:xfrm>
            <a:off x="11887200" y="3647830"/>
            <a:ext cx="762000" cy="4046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565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15"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8" name="TextBox 16"/>
          <p:cNvSpPr txBox="1"/>
          <p:nvPr/>
        </p:nvSpPr>
        <p:spPr>
          <a:xfrm>
            <a:off x="4800600" y="876300"/>
            <a:ext cx="12622214" cy="1102866"/>
          </a:xfrm>
          <a:prstGeom prst="rect">
            <a:avLst/>
          </a:prstGeom>
        </p:spPr>
        <p:txBody>
          <a:bodyPr wrap="square" lIns="0" tIns="0" rIns="0" bIns="0" rtlCol="0" anchor="t">
            <a:spAutoFit/>
          </a:bodyPr>
          <a:lstStyle/>
          <a:p>
            <a:pPr lvl="0">
              <a:lnSpc>
                <a:spcPts val="8568"/>
              </a:lnSpc>
              <a:spcBef>
                <a:spcPct val="0"/>
              </a:spcBef>
            </a:pPr>
            <a:r>
              <a:rPr lang="en-US" sz="8000" dirty="0" smtClean="0">
                <a:solidFill>
                  <a:schemeClr val="bg1"/>
                </a:solidFill>
                <a:latin typeface="Computer Says No"/>
              </a:rPr>
              <a:t>Level </a:t>
            </a:r>
            <a:r>
              <a:rPr lang="en-US" sz="8000" dirty="0">
                <a:solidFill>
                  <a:schemeClr val="bg1"/>
                </a:solidFill>
                <a:latin typeface="Computer Says No"/>
              </a:rPr>
              <a:t>2</a:t>
            </a:r>
            <a:r>
              <a:rPr lang="en-US" sz="8000" dirty="0" smtClean="0">
                <a:solidFill>
                  <a:schemeClr val="bg1"/>
                </a:solidFill>
                <a:latin typeface="Computer Says No"/>
              </a:rPr>
              <a:t>:</a:t>
            </a:r>
            <a:endParaRPr lang="en-US" sz="8000" dirty="0">
              <a:solidFill>
                <a:schemeClr val="bg1"/>
              </a:solidFill>
              <a:latin typeface="Computer Says No"/>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732" r="1664" b="7350"/>
          <a:stretch/>
        </p:blipFill>
        <p:spPr>
          <a:xfrm>
            <a:off x="6096000" y="2095500"/>
            <a:ext cx="11461029" cy="7086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Freeform 4"/>
          <p:cNvSpPr/>
          <p:nvPr/>
        </p:nvSpPr>
        <p:spPr>
          <a:xfrm>
            <a:off x="9784775" y="-40005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txBody>
          <a:bodyPr/>
          <a:lstStyle/>
          <a:p>
            <a:endParaRPr lang="en-IN"/>
          </a:p>
        </p:txBody>
      </p:sp>
      <p:sp>
        <p:nvSpPr>
          <p:cNvPr id="3" name="Oval 2"/>
          <p:cNvSpPr/>
          <p:nvPr/>
        </p:nvSpPr>
        <p:spPr>
          <a:xfrm>
            <a:off x="11887200" y="3848100"/>
            <a:ext cx="533400" cy="2043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147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55"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5665786" y="45339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USECASE DIAGRAM</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125637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p:cNvSpPr/>
          <p:nvPr/>
        </p:nvSpPr>
        <p:spPr>
          <a:xfrm>
            <a:off x="0" y="-8622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2" name="TextBox 2"/>
          <p:cNvSpPr txBox="1"/>
          <p:nvPr/>
        </p:nvSpPr>
        <p:spPr>
          <a:xfrm>
            <a:off x="5678699" y="1783948"/>
            <a:ext cx="6257969" cy="7540526"/>
          </a:xfrm>
          <a:prstGeom prst="rect">
            <a:avLst/>
          </a:prstGeom>
        </p:spPr>
        <p:txBody>
          <a:bodyPr wrap="square" lIns="0" tIns="0" rIns="0" bIns="0" numCol="1" rtlCol="0" anchor="t">
            <a:spAutoFit/>
          </a:bodyPr>
          <a:lstStyle/>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Abstract</a:t>
            </a:r>
            <a:endParaRPr lang="en-US" sz="2800" dirty="0">
              <a:solidFill>
                <a:schemeClr val="bg1"/>
              </a:solidFill>
              <a:latin typeface="Times New Roman" pitchFamily="18" charset="0"/>
              <a:cs typeface="Times New Roman" pitchFamily="18" charset="0"/>
            </a:endParaRPr>
          </a:p>
          <a:p>
            <a:pPr>
              <a:buFont typeface="Wingdings" panose="05000000000000000000" pitchFamily="2" charset="2"/>
              <a:buChar char="Ø"/>
            </a:pPr>
            <a:r>
              <a:rPr lang="en-US" sz="2800" dirty="0">
                <a:solidFill>
                  <a:schemeClr val="bg1"/>
                </a:solidFill>
                <a:latin typeface="Times New Roman" pitchFamily="18" charset="0"/>
                <a:cs typeface="Times New Roman" pitchFamily="18" charset="0"/>
              </a:rPr>
              <a:t>Existing System</a:t>
            </a:r>
          </a:p>
          <a:p>
            <a:pPr marL="939800" lvl="1" indent="-342900">
              <a:buFont typeface="Wingdings" panose="05000000000000000000" pitchFamily="2" charset="2"/>
              <a:buChar char="§"/>
            </a:pPr>
            <a:r>
              <a:rPr lang="en-US" sz="2800" dirty="0">
                <a:solidFill>
                  <a:schemeClr val="bg1"/>
                </a:solidFill>
                <a:latin typeface="Times New Roman" pitchFamily="18" charset="0"/>
                <a:cs typeface="Times New Roman" pitchFamily="18" charset="0"/>
              </a:rPr>
              <a:t>Dis-advantage</a:t>
            </a:r>
          </a:p>
          <a:p>
            <a:pPr>
              <a:buFont typeface="Wingdings" panose="05000000000000000000" pitchFamily="2" charset="2"/>
              <a:buChar char="Ø"/>
            </a:pPr>
            <a:r>
              <a:rPr lang="en-US" sz="2800" dirty="0">
                <a:solidFill>
                  <a:schemeClr val="bg1"/>
                </a:solidFill>
                <a:latin typeface="Times New Roman" pitchFamily="18" charset="0"/>
                <a:cs typeface="Times New Roman" pitchFamily="18" charset="0"/>
              </a:rPr>
              <a:t>Proposed System</a:t>
            </a:r>
          </a:p>
          <a:p>
            <a:pPr marL="939800" lvl="1" indent="-342900">
              <a:buFont typeface="Wingdings" panose="05000000000000000000" pitchFamily="2" charset="2"/>
              <a:buChar char="§"/>
            </a:pPr>
            <a:r>
              <a:rPr lang="en-US" sz="2800" dirty="0">
                <a:solidFill>
                  <a:schemeClr val="bg1"/>
                </a:solidFill>
                <a:latin typeface="Times New Roman" pitchFamily="18" charset="0"/>
                <a:cs typeface="Times New Roman" pitchFamily="18" charset="0"/>
              </a:rPr>
              <a:t>Advantage</a:t>
            </a:r>
          </a:p>
          <a:p>
            <a:pPr>
              <a:buFont typeface="Wingdings" panose="05000000000000000000" pitchFamily="2" charset="2"/>
              <a:buChar char="Ø"/>
            </a:pPr>
            <a:r>
              <a:rPr lang="en-US" sz="2800" dirty="0">
                <a:solidFill>
                  <a:schemeClr val="bg1"/>
                </a:solidFill>
                <a:latin typeface="Times New Roman" pitchFamily="18" charset="0"/>
                <a:cs typeface="Times New Roman" pitchFamily="18" charset="0"/>
              </a:rPr>
              <a:t>Software and </a:t>
            </a:r>
            <a:r>
              <a:rPr lang="en-US" sz="2800" dirty="0" smtClean="0">
                <a:solidFill>
                  <a:schemeClr val="bg1"/>
                </a:solidFill>
                <a:latin typeface="Times New Roman" pitchFamily="18" charset="0"/>
                <a:cs typeface="Times New Roman" pitchFamily="18" charset="0"/>
              </a:rPr>
              <a:t>hardware Requirements</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Interface and Constraints</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Phase of  Projects and Gantt Chart</a:t>
            </a:r>
            <a:endParaRPr lang="en-US" sz="2800" dirty="0">
              <a:solidFill>
                <a:schemeClr val="bg1"/>
              </a:solidFill>
              <a:latin typeface="Times New Roman" pitchFamily="18" charset="0"/>
              <a:cs typeface="Times New Roman" pitchFamily="18" charset="0"/>
            </a:endParaRP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Architecture Diagram</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DFA Diagram</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Use-Case Diagram</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ER – Diagram</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Class Diagram  and Sequence Diagram</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List of Modules</a:t>
            </a:r>
          </a:p>
          <a:p>
            <a:pPr>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Output</a:t>
            </a:r>
          </a:p>
          <a:p>
            <a:pPr lvl="0">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Future Enhancement</a:t>
            </a:r>
          </a:p>
          <a:p>
            <a:pPr lvl="0">
              <a:lnSpc>
                <a:spcPct val="150000"/>
              </a:lnSpc>
              <a:buFont typeface="Wingdings" panose="05000000000000000000" pitchFamily="2" charset="2"/>
              <a:buChar char="Ø"/>
            </a:pPr>
            <a:r>
              <a:rPr lang="en-US" sz="2800" dirty="0" smtClean="0">
                <a:solidFill>
                  <a:schemeClr val="bg1"/>
                </a:solidFill>
                <a:latin typeface="Times New Roman" pitchFamily="18" charset="0"/>
                <a:cs typeface="Times New Roman" pitchFamily="18" charset="0"/>
              </a:rPr>
              <a:t>Conclusion</a:t>
            </a:r>
            <a:endParaRPr lang="en-US" sz="1050" dirty="0">
              <a:solidFill>
                <a:schemeClr val="bg1"/>
              </a:solidFill>
              <a:latin typeface="Times New Roman" pitchFamily="18" charset="0"/>
              <a:cs typeface="Times New Roman" pitchFamily="18" charset="0"/>
            </a:endParaRPr>
          </a:p>
        </p:txBody>
      </p:sp>
      <p:sp>
        <p:nvSpPr>
          <p:cNvPr id="3" name="Freeform 3"/>
          <p:cNvSpPr/>
          <p:nvPr/>
        </p:nvSpPr>
        <p:spPr>
          <a:xfrm>
            <a:off x="11388922" y="717176"/>
            <a:ext cx="6619916" cy="5338642"/>
          </a:xfrm>
          <a:custGeom>
            <a:avLst/>
            <a:gdLst/>
            <a:ahLst/>
            <a:cxnLst/>
            <a:rect l="l" t="t" r="r" b="b"/>
            <a:pathLst>
              <a:path w="6619916" h="5338642">
                <a:moveTo>
                  <a:pt x="0" y="0"/>
                </a:moveTo>
                <a:lnTo>
                  <a:pt x="6619915" y="0"/>
                </a:lnTo>
                <a:lnTo>
                  <a:pt x="6619915" y="5338642"/>
                </a:lnTo>
                <a:lnTo>
                  <a:pt x="0" y="533864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371600" y="683087"/>
            <a:ext cx="10039702" cy="1102866"/>
          </a:xfrm>
          <a:prstGeom prst="rect">
            <a:avLst/>
          </a:prstGeom>
        </p:spPr>
        <p:txBody>
          <a:bodyPr lIns="0" tIns="0" rIns="0" bIns="0" rtlCol="0" anchor="t">
            <a:spAutoFit/>
          </a:bodyPr>
          <a:lstStyle/>
          <a:p>
            <a:pPr lvl="0" algn="ctr">
              <a:lnSpc>
                <a:spcPts val="8566"/>
              </a:lnSpc>
              <a:spcBef>
                <a:spcPct val="0"/>
              </a:spcBef>
            </a:pPr>
            <a:r>
              <a:rPr lang="en-US" sz="11897" dirty="0" smtClean="0">
                <a:solidFill>
                  <a:schemeClr val="bg1"/>
                </a:solidFill>
                <a:latin typeface="Computer Says No"/>
              </a:rPr>
              <a:t>AGENDA:</a:t>
            </a:r>
            <a:endParaRPr lang="en-US" sz="11897" dirty="0">
              <a:solidFill>
                <a:schemeClr val="bg1"/>
              </a:solidFill>
              <a:latin typeface="Computer Says No"/>
            </a:endParaRPr>
          </a:p>
        </p:txBody>
      </p:sp>
    </p:spTree>
    <p:extLst>
      <p:ext uri="{BB962C8B-B14F-4D97-AF65-F5344CB8AC3E}">
        <p14:creationId xmlns:p14="http://schemas.microsoft.com/office/powerpoint/2010/main" val="319847586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074" y="-260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241" t="17186" r="8601" b="10482"/>
          <a:stretch/>
        </p:blipFill>
        <p:spPr>
          <a:xfrm>
            <a:off x="2590800" y="2542673"/>
            <a:ext cx="10537371" cy="670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16"/>
          <p:cNvSpPr txBox="1"/>
          <p:nvPr/>
        </p:nvSpPr>
        <p:spPr>
          <a:xfrm>
            <a:off x="2151743" y="10287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PATIENT-AI:</a:t>
            </a:r>
            <a:endParaRPr lang="en-US" sz="11900" dirty="0">
              <a:solidFill>
                <a:schemeClr val="bg1"/>
              </a:solidFill>
              <a:latin typeface="Computer Says No"/>
            </a:endParaRPr>
          </a:p>
        </p:txBody>
      </p:sp>
      <p:sp>
        <p:nvSpPr>
          <p:cNvPr id="8" name="Freeform 6"/>
          <p:cNvSpPr/>
          <p:nvPr/>
        </p:nvSpPr>
        <p:spPr>
          <a:xfrm flipH="1">
            <a:off x="14700170" y="72771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5"/>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58537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4"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745" t="17357" r="5077" b="5273"/>
          <a:stretch/>
        </p:blipFill>
        <p:spPr>
          <a:xfrm>
            <a:off x="2954577" y="2963638"/>
            <a:ext cx="9831041" cy="6300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16"/>
          <p:cNvSpPr txBox="1"/>
          <p:nvPr/>
        </p:nvSpPr>
        <p:spPr>
          <a:xfrm>
            <a:off x="2151743" y="10287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AI- DATABASE:</a:t>
            </a:r>
            <a:endParaRPr lang="en-US" sz="11900" dirty="0">
              <a:solidFill>
                <a:schemeClr val="bg1"/>
              </a:solidFill>
              <a:latin typeface="Computer Says No"/>
            </a:endParaRPr>
          </a:p>
        </p:txBody>
      </p:sp>
      <p:sp>
        <p:nvSpPr>
          <p:cNvPr id="8" name="Freeform 6"/>
          <p:cNvSpPr/>
          <p:nvPr/>
        </p:nvSpPr>
        <p:spPr>
          <a:xfrm flipH="1">
            <a:off x="14700170" y="72771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5"/>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7214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36" y="-2507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6705600" y="434129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ER-DIAGRAM</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328774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984" t="7363" r="3345" b="11111"/>
          <a:stretch/>
        </p:blipFill>
        <p:spPr>
          <a:xfrm>
            <a:off x="1561930" y="1257300"/>
            <a:ext cx="13231339" cy="8222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
        <p:nvSpPr>
          <p:cNvPr id="4" name="TextBox 3"/>
          <p:cNvSpPr txBox="1"/>
          <p:nvPr/>
        </p:nvSpPr>
        <p:spPr>
          <a:xfrm flipH="1">
            <a:off x="5638800" y="5368466"/>
            <a:ext cx="868681" cy="369332"/>
          </a:xfrm>
          <a:prstGeom prst="rect">
            <a:avLst/>
          </a:prstGeom>
          <a:noFill/>
        </p:spPr>
        <p:txBody>
          <a:bodyPr wrap="square" rtlCol="0">
            <a:spAutoFit/>
          </a:bodyPr>
          <a:lstStyle/>
          <a:p>
            <a:r>
              <a:rPr lang="en-US" b="1" dirty="0" smtClean="0"/>
              <a:t>To</a:t>
            </a:r>
            <a:r>
              <a:rPr lang="en-US" dirty="0" smtClean="0"/>
              <a:t> </a:t>
            </a:r>
            <a:endParaRPr lang="en-IN" dirty="0"/>
          </a:p>
        </p:txBody>
      </p:sp>
    </p:spTree>
    <p:extLst>
      <p:ext uri="{BB962C8B-B14F-4D97-AF65-F5344CB8AC3E}">
        <p14:creationId xmlns:p14="http://schemas.microsoft.com/office/powerpoint/2010/main" val="27216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36" y="-2507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5596514" y="434129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CLASS DIAGRAM</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64633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8" name="Freeform 6"/>
          <p:cNvSpPr/>
          <p:nvPr/>
        </p:nvSpPr>
        <p:spPr>
          <a:xfrm flipH="1">
            <a:off x="14700170" y="72771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txBody>
          <a:bodyPr/>
          <a:lstStyle/>
          <a:p>
            <a:endParaRPr lang="en-IN"/>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5696" t="12048" r="19403" b="12048"/>
          <a:stretch/>
        </p:blipFill>
        <p:spPr>
          <a:xfrm>
            <a:off x="2362200" y="1257300"/>
            <a:ext cx="12337970" cy="8399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3345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36" y="-2507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5105400" y="46101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SEQUENCE DIAGRAM</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29767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6871" t="10195" r="9756" b="6398"/>
          <a:stretch/>
        </p:blipFill>
        <p:spPr>
          <a:xfrm>
            <a:off x="1676400" y="1159329"/>
            <a:ext cx="12192000" cy="8327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438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IN"/>
          </a:p>
        </p:txBody>
      </p:sp>
      <p:sp>
        <p:nvSpPr>
          <p:cNvPr id="7" name="Freeform 7"/>
          <p:cNvSpPr/>
          <p:nvPr/>
        </p:nvSpPr>
        <p:spPr>
          <a:xfrm>
            <a:off x="-3089529" y="-782246"/>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4"/>
            <a:stretch>
              <a:fillRect/>
            </a:stretch>
          </a:blipFill>
        </p:spPr>
        <p:txBody>
          <a:bodyPr/>
          <a:lstStyle/>
          <a:p>
            <a:endParaRPr lang="en-IN"/>
          </a:p>
        </p:txBody>
      </p:sp>
      <p:sp>
        <p:nvSpPr>
          <p:cNvPr id="16" name="TextBox 16"/>
          <p:cNvSpPr txBox="1"/>
          <p:nvPr/>
        </p:nvSpPr>
        <p:spPr>
          <a:xfrm>
            <a:off x="3371995" y="1959812"/>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LIST OF MODULES:</a:t>
            </a:r>
            <a:endParaRPr lang="en-US" sz="11900" dirty="0">
              <a:solidFill>
                <a:schemeClr val="bg1"/>
              </a:solidFill>
              <a:latin typeface="Computer Says No"/>
            </a:endParaRPr>
          </a:p>
        </p:txBody>
      </p:sp>
      <p:sp>
        <p:nvSpPr>
          <p:cNvPr id="6" name="Freeform 5"/>
          <p:cNvSpPr/>
          <p:nvPr/>
        </p:nvSpPr>
        <p:spPr>
          <a:xfrm>
            <a:off x="13335000" y="245505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8" name="Freeform 6"/>
          <p:cNvSpPr/>
          <p:nvPr/>
        </p:nvSpPr>
        <p:spPr>
          <a:xfrm>
            <a:off x="14500874"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9" name="Freeform 7"/>
          <p:cNvSpPr/>
          <p:nvPr/>
        </p:nvSpPr>
        <p:spPr>
          <a:xfrm>
            <a:off x="13332992" y="4756611"/>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0" name="Freeform 8"/>
          <p:cNvSpPr/>
          <p:nvPr/>
        </p:nvSpPr>
        <p:spPr>
          <a:xfrm>
            <a:off x="12155229"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1" name="Freeform 13"/>
          <p:cNvSpPr/>
          <p:nvPr/>
        </p:nvSpPr>
        <p:spPr>
          <a:xfrm>
            <a:off x="14026610" y="3198934"/>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IN"/>
          </a:p>
        </p:txBody>
      </p:sp>
      <p:sp>
        <p:nvSpPr>
          <p:cNvPr id="12" name="Freeform 14"/>
          <p:cNvSpPr/>
          <p:nvPr/>
        </p:nvSpPr>
        <p:spPr>
          <a:xfrm>
            <a:off x="15172838" y="4313131"/>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txBody>
          <a:bodyPr/>
          <a:lstStyle/>
          <a:p>
            <a:endParaRPr lang="en-IN"/>
          </a:p>
        </p:txBody>
      </p:sp>
      <p:sp>
        <p:nvSpPr>
          <p:cNvPr id="13" name="Freeform 15"/>
          <p:cNvSpPr/>
          <p:nvPr/>
        </p:nvSpPr>
        <p:spPr>
          <a:xfrm>
            <a:off x="13900571" y="5437820"/>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txBody>
          <a:bodyPr/>
          <a:lstStyle/>
          <a:p>
            <a:endParaRPr lang="en-IN"/>
          </a:p>
        </p:txBody>
      </p:sp>
      <p:sp>
        <p:nvSpPr>
          <p:cNvPr id="14" name="Freeform 17"/>
          <p:cNvSpPr/>
          <p:nvPr/>
        </p:nvSpPr>
        <p:spPr>
          <a:xfrm>
            <a:off x="12843857" y="4313131"/>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txBody>
          <a:bodyPr/>
          <a:lstStyle/>
          <a:p>
            <a:endParaRPr lang="en-IN"/>
          </a:p>
        </p:txBody>
      </p:sp>
      <p:sp>
        <p:nvSpPr>
          <p:cNvPr id="5" name="TextBox 9"/>
          <p:cNvSpPr txBox="1"/>
          <p:nvPr/>
        </p:nvSpPr>
        <p:spPr>
          <a:xfrm>
            <a:off x="2778036" y="3198934"/>
            <a:ext cx="12720256" cy="5170646"/>
          </a:xfrm>
          <a:prstGeom prst="rect">
            <a:avLst/>
          </a:prstGeom>
        </p:spPr>
        <p:txBody>
          <a:bodyPr wrap="square" lIns="0" tIns="0" rIns="0" bIns="0" rtlCol="0" anchor="t">
            <a:spAutoFit/>
          </a:bodyPr>
          <a:lstStyle/>
          <a:p>
            <a:pPr marL="457200" lvl="0" indent="-457200">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Registration Module:</a:t>
            </a:r>
            <a:r>
              <a:rPr lang="en-IN" sz="2800" dirty="0">
                <a:solidFill>
                  <a:srgbClr val="FFFF00"/>
                </a:solidFill>
                <a:latin typeface="Times New Roman" panose="02020603050405020304" pitchFamily="18" charset="0"/>
                <a:cs typeface="Times New Roman" panose="02020603050405020304" pitchFamily="18" charset="0"/>
              </a:rPr>
              <a:t> </a:t>
            </a:r>
          </a:p>
          <a:p>
            <a:r>
              <a:rPr lang="en-IN" sz="2800" dirty="0" smtClean="0">
                <a:solidFill>
                  <a:schemeClr val="bg1"/>
                </a:solidFill>
                <a:latin typeface="Times New Roman" panose="02020603050405020304" pitchFamily="18" charset="0"/>
                <a:cs typeface="Times New Roman" panose="02020603050405020304" pitchFamily="18" charset="0"/>
              </a:rPr>
              <a:t>	Handles </a:t>
            </a:r>
            <a:r>
              <a:rPr lang="en-IN" sz="2800" dirty="0">
                <a:solidFill>
                  <a:schemeClr val="bg1"/>
                </a:solidFill>
                <a:latin typeface="Times New Roman" panose="02020603050405020304" pitchFamily="18" charset="0"/>
                <a:cs typeface="Times New Roman" panose="02020603050405020304" pitchFamily="18" charset="0"/>
              </a:rPr>
              <a:t>the automated registration of patients, capturing essential demographic </a:t>
            </a:r>
            <a:r>
              <a:rPr lang="en-IN" sz="2800" dirty="0" smtClean="0">
                <a:solidFill>
                  <a:schemeClr val="bg1"/>
                </a:solidFill>
                <a:latin typeface="Times New Roman" panose="02020603050405020304" pitchFamily="18" charset="0"/>
                <a:cs typeface="Times New Roman" panose="02020603050405020304" pitchFamily="18" charset="0"/>
              </a:rPr>
              <a:t>	and </a:t>
            </a:r>
            <a:r>
              <a:rPr lang="en-IN" sz="2800" dirty="0">
                <a:solidFill>
                  <a:schemeClr val="bg1"/>
                </a:solidFill>
                <a:latin typeface="Times New Roman" panose="02020603050405020304" pitchFamily="18" charset="0"/>
                <a:cs typeface="Times New Roman" panose="02020603050405020304" pitchFamily="18" charset="0"/>
              </a:rPr>
              <a:t>insurance information.</a:t>
            </a:r>
          </a:p>
          <a:p>
            <a:pPr marL="457200" lvl="0" indent="-457200">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Data Validation Module</a:t>
            </a:r>
            <a:r>
              <a:rPr lang="en-IN" sz="2800" dirty="0">
                <a:solidFill>
                  <a:srgbClr val="FFFF00"/>
                </a:solidFill>
                <a:latin typeface="Times New Roman" panose="02020603050405020304" pitchFamily="18" charset="0"/>
                <a:cs typeface="Times New Roman" panose="02020603050405020304" pitchFamily="18" charset="0"/>
              </a:rPr>
              <a:t>: </a:t>
            </a:r>
          </a:p>
          <a:p>
            <a:r>
              <a:rPr lang="en-IN" sz="2800" dirty="0" smtClean="0">
                <a:solidFill>
                  <a:schemeClr val="bg1"/>
                </a:solidFill>
                <a:latin typeface="Times New Roman" panose="02020603050405020304" pitchFamily="18" charset="0"/>
                <a:cs typeface="Times New Roman" panose="02020603050405020304" pitchFamily="18" charset="0"/>
              </a:rPr>
              <a:t>	Ensures </a:t>
            </a:r>
            <a:r>
              <a:rPr lang="en-IN" sz="2800" dirty="0">
                <a:solidFill>
                  <a:schemeClr val="bg1"/>
                </a:solidFill>
                <a:latin typeface="Times New Roman" panose="02020603050405020304" pitchFamily="18" charset="0"/>
                <a:cs typeface="Times New Roman" panose="02020603050405020304" pitchFamily="18" charset="0"/>
              </a:rPr>
              <a:t>the accuracy and completeness of patient data through real-time validation </a:t>
            </a:r>
            <a:r>
              <a:rPr lang="en-IN" sz="2800" dirty="0" smtClean="0">
                <a:solidFill>
                  <a:schemeClr val="bg1"/>
                </a:solidFill>
                <a:latin typeface="Times New Roman" panose="02020603050405020304" pitchFamily="18" charset="0"/>
                <a:cs typeface="Times New Roman" panose="02020603050405020304" pitchFamily="18" charset="0"/>
              </a:rPr>
              <a:t>	and </a:t>
            </a:r>
            <a:r>
              <a:rPr lang="en-IN" sz="2800" dirty="0">
                <a:solidFill>
                  <a:schemeClr val="bg1"/>
                </a:solidFill>
                <a:latin typeface="Times New Roman" panose="02020603050405020304" pitchFamily="18" charset="0"/>
                <a:cs typeface="Times New Roman" panose="02020603050405020304" pitchFamily="18" charset="0"/>
              </a:rPr>
              <a:t>error checking.</a:t>
            </a:r>
          </a:p>
          <a:p>
            <a:pPr marL="457200" lvl="0" indent="-457200">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Integration Module:</a:t>
            </a:r>
            <a:r>
              <a:rPr lang="en-IN" sz="2800" dirty="0">
                <a:solidFill>
                  <a:srgbClr val="FFFF00"/>
                </a:solidFill>
                <a:latin typeface="Times New Roman" panose="02020603050405020304" pitchFamily="18" charset="0"/>
                <a:cs typeface="Times New Roman" panose="02020603050405020304" pitchFamily="18" charset="0"/>
              </a:rPr>
              <a:t> </a:t>
            </a:r>
          </a:p>
          <a:p>
            <a:r>
              <a:rPr lang="en-IN" sz="2800" dirty="0" smtClean="0">
                <a:solidFill>
                  <a:schemeClr val="bg1"/>
                </a:solidFill>
                <a:latin typeface="Times New Roman" panose="02020603050405020304" pitchFamily="18" charset="0"/>
                <a:cs typeface="Times New Roman" panose="02020603050405020304" pitchFamily="18" charset="0"/>
              </a:rPr>
              <a:t>	Facilitates </a:t>
            </a:r>
            <a:r>
              <a:rPr lang="en-IN" sz="2800" dirty="0">
                <a:solidFill>
                  <a:schemeClr val="bg1"/>
                </a:solidFill>
                <a:latin typeface="Times New Roman" panose="02020603050405020304" pitchFamily="18" charset="0"/>
                <a:cs typeface="Times New Roman" panose="02020603050405020304" pitchFamily="18" charset="0"/>
              </a:rPr>
              <a:t>the integration of healthcare data from various sources and systems, </a:t>
            </a:r>
            <a:r>
              <a:rPr lang="en-IN" sz="2800" dirty="0" smtClean="0">
                <a:solidFill>
                  <a:schemeClr val="bg1"/>
                </a:solidFill>
                <a:latin typeface="Times New Roman" panose="02020603050405020304" pitchFamily="18" charset="0"/>
                <a:cs typeface="Times New Roman" panose="02020603050405020304" pitchFamily="18" charset="0"/>
              </a:rPr>
              <a:t>e	</a:t>
            </a:r>
            <a:r>
              <a:rPr lang="en-IN" sz="2800" dirty="0" err="1" smtClean="0">
                <a:solidFill>
                  <a:schemeClr val="bg1"/>
                </a:solidFill>
                <a:latin typeface="Times New Roman" panose="02020603050405020304" pitchFamily="18" charset="0"/>
                <a:cs typeface="Times New Roman" panose="02020603050405020304" pitchFamily="18" charset="0"/>
              </a:rPr>
              <a:t>nsuring</a:t>
            </a:r>
            <a:r>
              <a:rPr lang="en-IN" sz="2800" dirty="0" smtClean="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rPr>
              <a:t>interoperability and comprehensive access to patient information.</a:t>
            </a:r>
          </a:p>
          <a:p>
            <a:pPr marL="457200" lvl="0" indent="-457200">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Security Module</a:t>
            </a:r>
            <a:r>
              <a:rPr lang="en-IN" sz="2800" dirty="0">
                <a:solidFill>
                  <a:srgbClr val="FFFF00"/>
                </a:solidFill>
                <a:latin typeface="Times New Roman" panose="02020603050405020304" pitchFamily="18" charset="0"/>
                <a:cs typeface="Times New Roman" panose="02020603050405020304" pitchFamily="18" charset="0"/>
              </a:rPr>
              <a:t>: </a:t>
            </a:r>
          </a:p>
          <a:p>
            <a:r>
              <a:rPr lang="en-IN" sz="2800" dirty="0" smtClean="0">
                <a:solidFill>
                  <a:schemeClr val="bg1"/>
                </a:solidFill>
                <a:latin typeface="Times New Roman" panose="02020603050405020304" pitchFamily="18" charset="0"/>
                <a:cs typeface="Times New Roman" panose="02020603050405020304" pitchFamily="18" charset="0"/>
              </a:rPr>
              <a:t>	Implements </a:t>
            </a:r>
            <a:r>
              <a:rPr lang="en-IN" sz="2800" dirty="0">
                <a:solidFill>
                  <a:schemeClr val="bg1"/>
                </a:solidFill>
                <a:latin typeface="Times New Roman" panose="02020603050405020304" pitchFamily="18" charset="0"/>
                <a:cs typeface="Times New Roman" panose="02020603050405020304" pitchFamily="18" charset="0"/>
              </a:rPr>
              <a:t>robust encryption protocols, access controls, and other security </a:t>
            </a:r>
            <a:r>
              <a:rPr lang="en-IN" sz="2800" dirty="0" smtClean="0">
                <a:solidFill>
                  <a:schemeClr val="bg1"/>
                </a:solidFill>
                <a:latin typeface="Times New Roman" panose="02020603050405020304" pitchFamily="18" charset="0"/>
                <a:cs typeface="Times New Roman" panose="02020603050405020304" pitchFamily="18" charset="0"/>
              </a:rPr>
              <a:t>	measures </a:t>
            </a:r>
            <a:r>
              <a:rPr lang="en-IN" sz="2800" dirty="0">
                <a:solidFill>
                  <a:schemeClr val="bg1"/>
                </a:solidFill>
                <a:latin typeface="Times New Roman" panose="02020603050405020304" pitchFamily="18" charset="0"/>
                <a:cs typeface="Times New Roman" panose="02020603050405020304" pitchFamily="18" charset="0"/>
              </a:rPr>
              <a:t>to protect patient data and ensure compliance with regulatory standards</a:t>
            </a:r>
            <a:r>
              <a:rPr lang="en-IN" sz="2800" dirty="0" smtClean="0">
                <a:solidFill>
                  <a:schemeClr val="bg1"/>
                </a:solidFill>
                <a:latin typeface="Times New Roman" panose="02020603050405020304" pitchFamily="18" charset="0"/>
                <a:cs typeface="Times New Roman" panose="02020603050405020304" pitchFamily="18" charset="0"/>
              </a:rPr>
              <a:t>.</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3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36" y="-5230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IN"/>
          </a:p>
        </p:txBody>
      </p:sp>
      <p:sp>
        <p:nvSpPr>
          <p:cNvPr id="7" name="Freeform 7"/>
          <p:cNvSpPr/>
          <p:nvPr/>
        </p:nvSpPr>
        <p:spPr>
          <a:xfrm>
            <a:off x="-3089529" y="-782246"/>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4"/>
            <a:stretch>
              <a:fillRect/>
            </a:stretch>
          </a:blipFill>
        </p:spPr>
        <p:txBody>
          <a:bodyPr/>
          <a:lstStyle/>
          <a:p>
            <a:endParaRPr lang="en-IN"/>
          </a:p>
        </p:txBody>
      </p:sp>
      <p:sp>
        <p:nvSpPr>
          <p:cNvPr id="16" name="TextBox 16"/>
          <p:cNvSpPr txBox="1"/>
          <p:nvPr/>
        </p:nvSpPr>
        <p:spPr>
          <a:xfrm>
            <a:off x="3371995" y="1959812"/>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LIST OF MODULES:</a:t>
            </a:r>
            <a:endParaRPr lang="en-US" sz="11900" dirty="0">
              <a:solidFill>
                <a:schemeClr val="bg1"/>
              </a:solidFill>
              <a:latin typeface="Computer Says No"/>
            </a:endParaRPr>
          </a:p>
        </p:txBody>
      </p:sp>
      <p:sp>
        <p:nvSpPr>
          <p:cNvPr id="6" name="Freeform 5"/>
          <p:cNvSpPr/>
          <p:nvPr/>
        </p:nvSpPr>
        <p:spPr>
          <a:xfrm>
            <a:off x="13335000" y="245505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8" name="Freeform 6"/>
          <p:cNvSpPr/>
          <p:nvPr/>
        </p:nvSpPr>
        <p:spPr>
          <a:xfrm>
            <a:off x="14500874"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9" name="Freeform 7"/>
          <p:cNvSpPr/>
          <p:nvPr/>
        </p:nvSpPr>
        <p:spPr>
          <a:xfrm>
            <a:off x="13332992" y="4756611"/>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0" name="Freeform 8"/>
          <p:cNvSpPr/>
          <p:nvPr/>
        </p:nvSpPr>
        <p:spPr>
          <a:xfrm>
            <a:off x="12155229"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1" name="Freeform 13"/>
          <p:cNvSpPr/>
          <p:nvPr/>
        </p:nvSpPr>
        <p:spPr>
          <a:xfrm>
            <a:off x="14026610" y="3198934"/>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IN"/>
          </a:p>
        </p:txBody>
      </p:sp>
      <p:sp>
        <p:nvSpPr>
          <p:cNvPr id="12" name="Freeform 14"/>
          <p:cNvSpPr/>
          <p:nvPr/>
        </p:nvSpPr>
        <p:spPr>
          <a:xfrm>
            <a:off x="15172838" y="4313131"/>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txBody>
          <a:bodyPr/>
          <a:lstStyle/>
          <a:p>
            <a:endParaRPr lang="en-IN"/>
          </a:p>
        </p:txBody>
      </p:sp>
      <p:sp>
        <p:nvSpPr>
          <p:cNvPr id="13" name="Freeform 15"/>
          <p:cNvSpPr/>
          <p:nvPr/>
        </p:nvSpPr>
        <p:spPr>
          <a:xfrm>
            <a:off x="13900571" y="5437820"/>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txBody>
          <a:bodyPr/>
          <a:lstStyle/>
          <a:p>
            <a:endParaRPr lang="en-IN"/>
          </a:p>
        </p:txBody>
      </p:sp>
      <p:sp>
        <p:nvSpPr>
          <p:cNvPr id="14" name="Freeform 17"/>
          <p:cNvSpPr/>
          <p:nvPr/>
        </p:nvSpPr>
        <p:spPr>
          <a:xfrm>
            <a:off x="12843857" y="4313131"/>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txBody>
          <a:bodyPr/>
          <a:lstStyle/>
          <a:p>
            <a:endParaRPr lang="en-IN"/>
          </a:p>
        </p:txBody>
      </p:sp>
      <p:sp>
        <p:nvSpPr>
          <p:cNvPr id="5" name="TextBox 9"/>
          <p:cNvSpPr txBox="1"/>
          <p:nvPr/>
        </p:nvSpPr>
        <p:spPr>
          <a:xfrm>
            <a:off x="2778036" y="2969706"/>
            <a:ext cx="12720256" cy="6463308"/>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Analytics Module</a:t>
            </a:r>
            <a:r>
              <a:rPr lang="en-IN" sz="2800" dirty="0">
                <a:solidFill>
                  <a:srgbClr val="FFFF00"/>
                </a:solidFill>
                <a:latin typeface="Times New Roman" panose="02020603050405020304" pitchFamily="18" charset="0"/>
                <a:cs typeface="Times New Roman" panose="02020603050405020304" pitchFamily="18" charset="0"/>
              </a:rPr>
              <a:t>:</a:t>
            </a:r>
            <a:r>
              <a:rPr lang="en-IN" sz="28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a:p>
            <a:pPr algn="just"/>
            <a:r>
              <a:rPr lang="en-IN" sz="2800" dirty="0" smtClean="0">
                <a:solidFill>
                  <a:schemeClr val="bg1"/>
                </a:solidFill>
                <a:latin typeface="Times New Roman" panose="02020603050405020304" pitchFamily="18" charset="0"/>
                <a:cs typeface="Times New Roman" panose="02020603050405020304" pitchFamily="18" charset="0"/>
              </a:rPr>
              <a:t>	Utilizes </a:t>
            </a:r>
            <a:r>
              <a:rPr lang="en-IN" sz="2800" dirty="0">
                <a:solidFill>
                  <a:schemeClr val="bg1"/>
                </a:solidFill>
                <a:latin typeface="Times New Roman" panose="02020603050405020304" pitchFamily="18" charset="0"/>
                <a:cs typeface="Times New Roman" panose="02020603050405020304" pitchFamily="18" charset="0"/>
              </a:rPr>
              <a:t>advanced analytics and machine learning algorithms to </a:t>
            </a:r>
            <a:r>
              <a:rPr lang="en-IN" sz="2800" dirty="0" err="1">
                <a:solidFill>
                  <a:schemeClr val="bg1"/>
                </a:solidFill>
                <a:latin typeface="Times New Roman" panose="02020603050405020304" pitchFamily="18" charset="0"/>
                <a:cs typeface="Times New Roman" panose="02020603050405020304" pitchFamily="18" charset="0"/>
              </a:rPr>
              <a:t>analyze</a:t>
            </a:r>
            <a:r>
              <a:rPr lang="en-IN" sz="2800" dirty="0">
                <a:solidFill>
                  <a:schemeClr val="bg1"/>
                </a:solidFill>
                <a:latin typeface="Times New Roman" panose="02020603050405020304" pitchFamily="18" charset="0"/>
                <a:cs typeface="Times New Roman" panose="02020603050405020304" pitchFamily="18" charset="0"/>
              </a:rPr>
              <a:t> healthcare </a:t>
            </a:r>
            <a:r>
              <a:rPr lang="en-IN" sz="2800" dirty="0" smtClean="0">
                <a:solidFill>
                  <a:schemeClr val="bg1"/>
                </a:solidFill>
                <a:latin typeface="Times New Roman" panose="02020603050405020304" pitchFamily="18" charset="0"/>
                <a:cs typeface="Times New Roman" panose="02020603050405020304" pitchFamily="18" charset="0"/>
              </a:rPr>
              <a:t>	data</a:t>
            </a:r>
            <a:r>
              <a:rPr lang="en-IN" sz="2800" dirty="0">
                <a:solidFill>
                  <a:schemeClr val="bg1"/>
                </a:solidFill>
                <a:latin typeface="Times New Roman" panose="02020603050405020304" pitchFamily="18" charset="0"/>
                <a:cs typeface="Times New Roman" panose="02020603050405020304" pitchFamily="18" charset="0"/>
              </a:rPr>
              <a:t>, derive actionable insights, and support decision-making processes.</a:t>
            </a:r>
            <a:endParaRPr lang="en-IN"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Personalization Module:</a:t>
            </a:r>
            <a:r>
              <a:rPr lang="en-IN" sz="28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a:p>
            <a:pPr algn="just"/>
            <a:r>
              <a:rPr lang="en-IN" sz="2800" dirty="0" smtClean="0">
                <a:solidFill>
                  <a:schemeClr val="bg1"/>
                </a:solidFill>
                <a:latin typeface="Times New Roman" panose="02020603050405020304" pitchFamily="18" charset="0"/>
                <a:cs typeface="Times New Roman" panose="02020603050405020304" pitchFamily="18" charset="0"/>
              </a:rPr>
              <a:t>	Tailors </a:t>
            </a:r>
            <a:r>
              <a:rPr lang="en-IN" sz="2800" dirty="0">
                <a:solidFill>
                  <a:schemeClr val="bg1"/>
                </a:solidFill>
                <a:latin typeface="Times New Roman" panose="02020603050405020304" pitchFamily="18" charset="0"/>
                <a:cs typeface="Times New Roman" panose="02020603050405020304" pitchFamily="18" charset="0"/>
              </a:rPr>
              <a:t>healthcare services and interventions to individual patient needs and </a:t>
            </a:r>
            <a:r>
              <a:rPr lang="en-IN" sz="2800" dirty="0" smtClean="0">
                <a:solidFill>
                  <a:schemeClr val="bg1"/>
                </a:solidFill>
                <a:latin typeface="Times New Roman" panose="02020603050405020304" pitchFamily="18" charset="0"/>
                <a:cs typeface="Times New Roman" panose="02020603050405020304" pitchFamily="18" charset="0"/>
              </a:rPr>
              <a:t>	preferences </a:t>
            </a:r>
            <a:r>
              <a:rPr lang="en-IN" sz="2800" dirty="0">
                <a:solidFill>
                  <a:schemeClr val="bg1"/>
                </a:solidFill>
                <a:latin typeface="Times New Roman" panose="02020603050405020304" pitchFamily="18" charset="0"/>
                <a:cs typeface="Times New Roman" panose="02020603050405020304" pitchFamily="18" charset="0"/>
              </a:rPr>
              <a:t>based on insights derived from analytics.</a:t>
            </a:r>
            <a:endParaRPr lang="en-IN"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Resource Optimization Module</a:t>
            </a:r>
            <a:r>
              <a:rPr lang="en-IN" sz="2800" dirty="0">
                <a:solidFill>
                  <a:srgbClr val="FFFF00"/>
                </a:solidFill>
                <a:latin typeface="Times New Roman" panose="02020603050405020304" pitchFamily="18" charset="0"/>
                <a:cs typeface="Times New Roman" panose="02020603050405020304" pitchFamily="18" charset="0"/>
              </a:rPr>
              <a:t>: </a:t>
            </a:r>
            <a:endParaRPr lang="en-IN" sz="4000" dirty="0">
              <a:solidFill>
                <a:srgbClr val="FFFF00"/>
              </a:solidFill>
              <a:latin typeface="Times New Roman" panose="02020603050405020304" pitchFamily="18" charset="0"/>
              <a:cs typeface="Times New Roman" panose="02020603050405020304" pitchFamily="18" charset="0"/>
            </a:endParaRPr>
          </a:p>
          <a:p>
            <a:pPr algn="just"/>
            <a:r>
              <a:rPr lang="en-IN" sz="2800" dirty="0" smtClean="0">
                <a:solidFill>
                  <a:schemeClr val="bg1"/>
                </a:solidFill>
                <a:latin typeface="Times New Roman" panose="02020603050405020304" pitchFamily="18" charset="0"/>
                <a:cs typeface="Times New Roman" panose="02020603050405020304" pitchFamily="18" charset="0"/>
              </a:rPr>
              <a:t>	Optimizes </a:t>
            </a:r>
            <a:r>
              <a:rPr lang="en-IN" sz="2800" dirty="0">
                <a:solidFill>
                  <a:schemeClr val="bg1"/>
                </a:solidFill>
                <a:latin typeface="Times New Roman" panose="02020603050405020304" pitchFamily="18" charset="0"/>
                <a:cs typeface="Times New Roman" panose="02020603050405020304" pitchFamily="18" charset="0"/>
              </a:rPr>
              <a:t>resource allocation, including staff, equipment, and facilities, based on </a:t>
            </a:r>
            <a:r>
              <a:rPr lang="en-IN" sz="2800" dirty="0" smtClean="0">
                <a:solidFill>
                  <a:schemeClr val="bg1"/>
                </a:solidFill>
                <a:latin typeface="Times New Roman" panose="02020603050405020304" pitchFamily="18" charset="0"/>
                <a:cs typeface="Times New Roman" panose="02020603050405020304" pitchFamily="18" charset="0"/>
              </a:rPr>
              <a:t>	predictive </a:t>
            </a:r>
            <a:r>
              <a:rPr lang="en-IN" sz="2800" dirty="0">
                <a:solidFill>
                  <a:schemeClr val="bg1"/>
                </a:solidFill>
                <a:latin typeface="Times New Roman" panose="02020603050405020304" pitchFamily="18" charset="0"/>
                <a:cs typeface="Times New Roman" panose="02020603050405020304" pitchFamily="18" charset="0"/>
              </a:rPr>
              <a:t>analytics to meet patient demand efficiently.</a:t>
            </a:r>
            <a:endParaRPr lang="en-IN"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Monitoring and Reporting Module</a:t>
            </a:r>
            <a:r>
              <a:rPr lang="en-IN" sz="2800" dirty="0">
                <a:solidFill>
                  <a:srgbClr val="FFFF00"/>
                </a:solidFill>
                <a:latin typeface="Times New Roman" panose="02020603050405020304" pitchFamily="18" charset="0"/>
                <a:cs typeface="Times New Roman" panose="02020603050405020304" pitchFamily="18" charset="0"/>
              </a:rPr>
              <a:t>: </a:t>
            </a:r>
            <a:endParaRPr lang="en-IN" sz="4000" dirty="0">
              <a:solidFill>
                <a:srgbClr val="FFFF00"/>
              </a:solidFill>
              <a:latin typeface="Times New Roman" panose="02020603050405020304" pitchFamily="18" charset="0"/>
              <a:cs typeface="Times New Roman" panose="02020603050405020304" pitchFamily="18" charset="0"/>
            </a:endParaRPr>
          </a:p>
          <a:p>
            <a:pPr algn="just"/>
            <a:r>
              <a:rPr lang="en-IN" sz="2800" dirty="0" smtClean="0">
                <a:solidFill>
                  <a:schemeClr val="bg1"/>
                </a:solidFill>
                <a:latin typeface="Times New Roman" panose="02020603050405020304" pitchFamily="18" charset="0"/>
                <a:cs typeface="Times New Roman" panose="02020603050405020304" pitchFamily="18" charset="0"/>
              </a:rPr>
              <a:t>	Tracks </a:t>
            </a:r>
            <a:r>
              <a:rPr lang="en-IN" sz="2800" dirty="0">
                <a:solidFill>
                  <a:schemeClr val="bg1"/>
                </a:solidFill>
                <a:latin typeface="Times New Roman" panose="02020603050405020304" pitchFamily="18" charset="0"/>
                <a:cs typeface="Times New Roman" panose="02020603050405020304" pitchFamily="18" charset="0"/>
              </a:rPr>
              <a:t>system performance, monitors key metrics, and generates reports to </a:t>
            </a:r>
            <a:r>
              <a:rPr lang="en-IN" sz="2800" dirty="0" smtClean="0">
                <a:solidFill>
                  <a:schemeClr val="bg1"/>
                </a:solidFill>
                <a:latin typeface="Times New Roman" panose="02020603050405020304" pitchFamily="18" charset="0"/>
                <a:cs typeface="Times New Roman" panose="02020603050405020304" pitchFamily="18" charset="0"/>
              </a:rPr>
              <a:t>	support </a:t>
            </a:r>
            <a:r>
              <a:rPr lang="en-IN" sz="2800" dirty="0">
                <a:solidFill>
                  <a:schemeClr val="bg1"/>
                </a:solidFill>
                <a:latin typeface="Times New Roman" panose="02020603050405020304" pitchFamily="18" charset="0"/>
                <a:cs typeface="Times New Roman" panose="02020603050405020304" pitchFamily="18" charset="0"/>
              </a:rPr>
              <a:t>continuous improvement efforts and compliance requirements.</a:t>
            </a:r>
            <a:endParaRPr lang="en-IN"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800" b="1" dirty="0">
                <a:solidFill>
                  <a:srgbClr val="FFFF00"/>
                </a:solidFill>
                <a:latin typeface="Times New Roman" panose="02020603050405020304" pitchFamily="18" charset="0"/>
                <a:cs typeface="Times New Roman" panose="02020603050405020304" pitchFamily="18" charset="0"/>
              </a:rPr>
              <a:t>User Interface Module</a:t>
            </a:r>
            <a:r>
              <a:rPr lang="en-IN" sz="2800" dirty="0">
                <a:solidFill>
                  <a:srgbClr val="FFFF00"/>
                </a:solidFill>
                <a:latin typeface="Times New Roman" panose="02020603050405020304" pitchFamily="18" charset="0"/>
                <a:cs typeface="Times New Roman" panose="02020603050405020304" pitchFamily="18" charset="0"/>
              </a:rPr>
              <a:t>:</a:t>
            </a:r>
            <a:r>
              <a:rPr lang="en-IN" sz="2800" dirty="0">
                <a:solidFill>
                  <a:schemeClr val="bg1"/>
                </a:solidFill>
                <a:latin typeface="Times New Roman" panose="02020603050405020304" pitchFamily="18" charset="0"/>
                <a:cs typeface="Times New Roman" panose="02020603050405020304" pitchFamily="18" charset="0"/>
              </a:rPr>
              <a:t> </a:t>
            </a:r>
            <a:endParaRPr lang="en-IN" sz="4000" dirty="0">
              <a:solidFill>
                <a:schemeClr val="bg1"/>
              </a:solidFill>
              <a:latin typeface="Times New Roman" panose="02020603050405020304" pitchFamily="18" charset="0"/>
              <a:cs typeface="Times New Roman" panose="02020603050405020304" pitchFamily="18" charset="0"/>
            </a:endParaRPr>
          </a:p>
          <a:p>
            <a:pPr algn="just"/>
            <a:r>
              <a:rPr lang="en-IN" sz="2800" dirty="0" smtClean="0">
                <a:solidFill>
                  <a:schemeClr val="bg1"/>
                </a:solidFill>
                <a:latin typeface="Times New Roman" panose="02020603050405020304" pitchFamily="18" charset="0"/>
                <a:cs typeface="Times New Roman" panose="02020603050405020304" pitchFamily="18" charset="0"/>
              </a:rPr>
              <a:t>	Provides </a:t>
            </a:r>
            <a:r>
              <a:rPr lang="en-IN" sz="2800" dirty="0">
                <a:solidFill>
                  <a:schemeClr val="bg1"/>
                </a:solidFill>
                <a:latin typeface="Times New Roman" panose="02020603050405020304" pitchFamily="18" charset="0"/>
                <a:cs typeface="Times New Roman" panose="02020603050405020304" pitchFamily="18" charset="0"/>
              </a:rPr>
              <a:t>an intuitive and user-friendly interface for healthcare providers, </a:t>
            </a:r>
            <a:r>
              <a:rPr lang="en-IN" sz="2800" dirty="0" smtClean="0">
                <a:solidFill>
                  <a:schemeClr val="bg1"/>
                </a:solidFill>
                <a:latin typeface="Times New Roman" panose="02020603050405020304" pitchFamily="18" charset="0"/>
                <a:cs typeface="Times New Roman" panose="02020603050405020304" pitchFamily="18" charset="0"/>
              </a:rPr>
              <a:t>	administrative </a:t>
            </a:r>
            <a:r>
              <a:rPr lang="en-IN" sz="2800" dirty="0">
                <a:solidFill>
                  <a:schemeClr val="bg1"/>
                </a:solidFill>
                <a:latin typeface="Times New Roman" panose="02020603050405020304" pitchFamily="18" charset="0"/>
                <a:cs typeface="Times New Roman" panose="02020603050405020304" pitchFamily="18" charset="0"/>
              </a:rPr>
              <a:t>staff, and patients to interact with the system effectively.</a:t>
            </a:r>
            <a:endParaRPr lang="en-IN" sz="400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9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62208" y="686231"/>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2"/>
            <a:stretch>
              <a:fillRect/>
            </a:stretch>
          </a:blipFill>
        </p:spPr>
        <p:txBody>
          <a:bodyPr/>
          <a:lstStyle/>
          <a:p>
            <a:endParaRPr lang="en-IN"/>
          </a:p>
        </p:txBody>
      </p:sp>
      <p:sp>
        <p:nvSpPr>
          <p:cNvPr id="3" name="AutoShape 3"/>
          <p:cNvSpPr/>
          <p:nvPr/>
        </p:nvSpPr>
        <p:spPr>
          <a:xfrm flipV="1">
            <a:off x="17259300" y="1028700"/>
            <a:ext cx="0" cy="6205278"/>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4" name="Group 4"/>
          <p:cNvGrpSpPr/>
          <p:nvPr/>
        </p:nvGrpSpPr>
        <p:grpSpPr>
          <a:xfrm>
            <a:off x="1407167" y="3791871"/>
            <a:ext cx="13243779" cy="6167804"/>
            <a:chOff x="0" y="0"/>
            <a:chExt cx="17658371" cy="8223738"/>
          </a:xfrm>
        </p:grpSpPr>
        <p:sp>
          <p:nvSpPr>
            <p:cNvPr id="5" name="AutoShape 5"/>
            <p:cNvSpPr/>
            <p:nvPr/>
          </p:nvSpPr>
          <p:spPr>
            <a:xfrm flipV="1">
              <a:off x="33988" y="0"/>
              <a:ext cx="0" cy="8221032"/>
            </a:xfrm>
            <a:prstGeom prst="line">
              <a:avLst/>
            </a:prstGeom>
            <a:ln w="67977"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0" y="8189750"/>
              <a:ext cx="17658371" cy="0"/>
            </a:xfrm>
            <a:prstGeom prst="line">
              <a:avLst/>
            </a:prstGeom>
            <a:ln w="67977" cap="flat">
              <a:solidFill>
                <a:srgbClr val="FFFFFF"/>
              </a:solidFill>
              <a:prstDash val="solid"/>
              <a:headEnd type="none" w="sm" len="sm"/>
              <a:tailEnd type="none" w="sm" len="sm"/>
            </a:ln>
          </p:spPr>
          <p:txBody>
            <a:bodyPr/>
            <a:lstStyle/>
            <a:p>
              <a:endParaRPr lang="en-IN"/>
            </a:p>
          </p:txBody>
        </p:sp>
      </p:grpSp>
      <p:sp>
        <p:nvSpPr>
          <p:cNvPr id="7" name="Freeform 7"/>
          <p:cNvSpPr/>
          <p:nvPr/>
        </p:nvSpPr>
        <p:spPr>
          <a:xfrm>
            <a:off x="14650946" y="7233978"/>
            <a:ext cx="5216708" cy="4464118"/>
          </a:xfrm>
          <a:custGeom>
            <a:avLst/>
            <a:gdLst/>
            <a:ahLst/>
            <a:cxnLst/>
            <a:rect l="l" t="t" r="r" b="b"/>
            <a:pathLst>
              <a:path w="5216708" h="4464118">
                <a:moveTo>
                  <a:pt x="0" y="0"/>
                </a:moveTo>
                <a:lnTo>
                  <a:pt x="5216708" y="0"/>
                </a:lnTo>
                <a:lnTo>
                  <a:pt x="5216708" y="4464119"/>
                </a:lnTo>
                <a:lnTo>
                  <a:pt x="0" y="4464119"/>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963931" y="1229156"/>
            <a:ext cx="5353298"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ABSTRACT</a:t>
            </a:r>
          </a:p>
        </p:txBody>
      </p:sp>
      <p:sp>
        <p:nvSpPr>
          <p:cNvPr id="9" name="TextBox 9"/>
          <p:cNvSpPr txBox="1"/>
          <p:nvPr/>
        </p:nvSpPr>
        <p:spPr>
          <a:xfrm>
            <a:off x="1949771" y="3529357"/>
            <a:ext cx="13801440" cy="5642570"/>
          </a:xfrm>
          <a:prstGeom prst="rect">
            <a:avLst/>
          </a:prstGeom>
        </p:spPr>
        <p:txBody>
          <a:bodyPr lIns="0" tIns="0" rIns="0" bIns="0" rtlCol="0" anchor="t">
            <a:spAutoFit/>
          </a:bodyPr>
          <a:lstStyle/>
          <a:p>
            <a:pPr>
              <a:lnSpc>
                <a:spcPts val="4378"/>
              </a:lnSpc>
            </a:pPr>
            <a:endParaRPr dirty="0"/>
          </a:p>
          <a:p>
            <a:pPr algn="just">
              <a:lnSpc>
                <a:spcPts val="4378"/>
              </a:lnSpc>
            </a:pPr>
            <a:r>
              <a:rPr lang="en-US" sz="3127" dirty="0">
                <a:solidFill>
                  <a:srgbClr val="FFFFFF"/>
                </a:solidFill>
                <a:latin typeface="Poppins"/>
              </a:rPr>
              <a:t>           </a:t>
            </a:r>
            <a:r>
              <a:rPr lang="en-US" sz="3127" dirty="0">
                <a:solidFill>
                  <a:srgbClr val="FFFFFF"/>
                </a:solidFill>
                <a:latin typeface="Poppins Light"/>
              </a:rPr>
              <a:t>This abstract highlights the synergy between </a:t>
            </a:r>
            <a:r>
              <a:rPr lang="en-US" sz="3127" dirty="0" err="1" smtClean="0">
                <a:solidFill>
                  <a:srgbClr val="FFFFFF"/>
                </a:solidFill>
                <a:latin typeface="Poppins Light"/>
              </a:rPr>
              <a:t>AIpowered</a:t>
            </a:r>
            <a:r>
              <a:rPr lang="en-US" sz="3127" dirty="0" smtClean="0">
                <a:solidFill>
                  <a:srgbClr val="FFFFFF"/>
                </a:solidFill>
                <a:latin typeface="Poppins Light"/>
              </a:rPr>
              <a:t> </a:t>
            </a:r>
            <a:r>
              <a:rPr lang="en-US" sz="3127" dirty="0">
                <a:solidFill>
                  <a:srgbClr val="FFFFFF"/>
                </a:solidFill>
                <a:latin typeface="Poppins Light"/>
              </a:rPr>
              <a:t>patient registration systems and data optimization strategies in healthcare. Leveraging AI algorithms streamlines registration processes, ensuring accuracy and reducing administrative burdens. Concurrently, data optimization techniques analyze registration data, empowering proactive resource allocation and personalized care delivery. Together, these innovations drive operational efficiency and enhance patient experiences, marking a transformative shift in healthcare delivery.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636" y="-2507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2362200" y="-1859164"/>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5" name="TextBox 16"/>
          <p:cNvSpPr txBox="1"/>
          <p:nvPr/>
        </p:nvSpPr>
        <p:spPr>
          <a:xfrm>
            <a:off x="7467600" y="4263695"/>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OUTPUT</a:t>
            </a:r>
            <a:endParaRPr lang="en-US" sz="11900" dirty="0">
              <a:solidFill>
                <a:schemeClr val="bg1"/>
              </a:solidFill>
              <a:latin typeface="Computer Says No"/>
            </a:endParaRPr>
          </a:p>
        </p:txBody>
      </p:sp>
      <p:sp>
        <p:nvSpPr>
          <p:cNvPr id="6" name="Freeform 2"/>
          <p:cNvSpPr/>
          <p:nvPr/>
        </p:nvSpPr>
        <p:spPr>
          <a:xfrm flipH="1">
            <a:off x="13182600" y="1257300"/>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4"/>
            <a:stretch>
              <a:fillRect/>
            </a:stretch>
          </a:blipFill>
        </p:spPr>
        <p:txBody>
          <a:bodyPr/>
          <a:lstStyle/>
          <a:p>
            <a:endParaRPr lang="en-IN"/>
          </a:p>
        </p:txBody>
      </p:sp>
    </p:spTree>
    <p:extLst>
      <p:ext uri="{BB962C8B-B14F-4D97-AF65-F5344CB8AC3E}">
        <p14:creationId xmlns:p14="http://schemas.microsoft.com/office/powerpoint/2010/main" val="12202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23901"/>
            <a:ext cx="15849600" cy="9142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4181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5"/>
            <a:stretch>
              <a:fillRect/>
            </a:stretch>
          </a:blipFill>
        </p:spPr>
        <p:txBody>
          <a:bodyPr/>
          <a:lstStyle/>
          <a:p>
            <a:endParaRPr lang="en-IN"/>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619" y="381681"/>
            <a:ext cx="14799959" cy="9142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10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37520"/>
            <a:ext cx="15849600" cy="891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27692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37520"/>
            <a:ext cx="15849600" cy="891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04208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4397372" y="-2869219"/>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9"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37520"/>
            <a:ext cx="15849600" cy="891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Freeform 6"/>
          <p:cNvSpPr/>
          <p:nvPr/>
        </p:nvSpPr>
        <p:spPr>
          <a:xfrm flipH="1">
            <a:off x="13548345" y="711789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41801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p:cNvSpPr/>
          <p:nvPr/>
        </p:nvSpPr>
        <p:spPr>
          <a:xfrm>
            <a:off x="-293509" y="-11028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2" name="Freeform 2"/>
          <p:cNvSpPr/>
          <p:nvPr/>
        </p:nvSpPr>
        <p:spPr>
          <a:xfrm>
            <a:off x="-778250" y="661502"/>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3"/>
            <a:stretch>
              <a:fillRect/>
            </a:stretch>
          </a:blipFill>
        </p:spPr>
        <p:txBody>
          <a:bodyPr/>
          <a:lstStyle/>
          <a:p>
            <a:endParaRPr lang="en-IN"/>
          </a:p>
        </p:txBody>
      </p:sp>
      <p:sp>
        <p:nvSpPr>
          <p:cNvPr id="3" name="AutoShape 3"/>
          <p:cNvSpPr/>
          <p:nvPr/>
        </p:nvSpPr>
        <p:spPr>
          <a:xfrm flipV="1">
            <a:off x="17259300" y="1028700"/>
            <a:ext cx="0" cy="6205278"/>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4" name="Group 4"/>
          <p:cNvGrpSpPr/>
          <p:nvPr/>
        </p:nvGrpSpPr>
        <p:grpSpPr>
          <a:xfrm>
            <a:off x="1407167" y="3791871"/>
            <a:ext cx="13243779" cy="6167804"/>
            <a:chOff x="0" y="0"/>
            <a:chExt cx="17658371" cy="8223738"/>
          </a:xfrm>
        </p:grpSpPr>
        <p:sp>
          <p:nvSpPr>
            <p:cNvPr id="5" name="AutoShape 5"/>
            <p:cNvSpPr/>
            <p:nvPr/>
          </p:nvSpPr>
          <p:spPr>
            <a:xfrm flipV="1">
              <a:off x="33988" y="0"/>
              <a:ext cx="0" cy="8221032"/>
            </a:xfrm>
            <a:prstGeom prst="line">
              <a:avLst/>
            </a:prstGeom>
            <a:ln w="67977"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0" y="8189750"/>
              <a:ext cx="17658371" cy="0"/>
            </a:xfrm>
            <a:prstGeom prst="line">
              <a:avLst/>
            </a:prstGeom>
            <a:ln w="67977" cap="flat">
              <a:solidFill>
                <a:srgbClr val="FFFFFF"/>
              </a:solidFill>
              <a:prstDash val="solid"/>
              <a:headEnd type="none" w="sm" len="sm"/>
              <a:tailEnd type="none" w="sm" len="sm"/>
            </a:ln>
          </p:spPr>
          <p:txBody>
            <a:bodyPr/>
            <a:lstStyle/>
            <a:p>
              <a:endParaRPr lang="en-IN"/>
            </a:p>
          </p:txBody>
        </p:sp>
      </p:grpSp>
      <p:sp>
        <p:nvSpPr>
          <p:cNvPr id="7" name="Freeform 7"/>
          <p:cNvSpPr/>
          <p:nvPr/>
        </p:nvSpPr>
        <p:spPr>
          <a:xfrm>
            <a:off x="14650946" y="7233978"/>
            <a:ext cx="5216708" cy="4464118"/>
          </a:xfrm>
          <a:custGeom>
            <a:avLst/>
            <a:gdLst/>
            <a:ahLst/>
            <a:cxnLst/>
            <a:rect l="l" t="t" r="r" b="b"/>
            <a:pathLst>
              <a:path w="5216708" h="4464118">
                <a:moveTo>
                  <a:pt x="0" y="0"/>
                </a:moveTo>
                <a:lnTo>
                  <a:pt x="5216708" y="0"/>
                </a:lnTo>
                <a:lnTo>
                  <a:pt x="5216708" y="4464119"/>
                </a:lnTo>
                <a:lnTo>
                  <a:pt x="0" y="4464119"/>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5541076" y="1385235"/>
            <a:ext cx="11876270" cy="1102866"/>
          </a:xfrm>
          <a:prstGeom prst="rect">
            <a:avLst/>
          </a:prstGeom>
        </p:spPr>
        <p:txBody>
          <a:bodyPr wrap="square" lIns="0" tIns="0" rIns="0" bIns="0" rtlCol="0" anchor="t">
            <a:spAutoFit/>
          </a:bodyPr>
          <a:lstStyle/>
          <a:p>
            <a:pPr marL="0" lvl="0" indent="0">
              <a:lnSpc>
                <a:spcPts val="8583"/>
              </a:lnSpc>
              <a:spcBef>
                <a:spcPct val="0"/>
              </a:spcBef>
            </a:pPr>
            <a:r>
              <a:rPr lang="en-US" sz="11922" dirty="0" smtClean="0">
                <a:solidFill>
                  <a:schemeClr val="bg1"/>
                </a:solidFill>
                <a:latin typeface="Computer Says No"/>
              </a:rPr>
              <a:t>FUTURE ENHANCEMENT</a:t>
            </a:r>
            <a:endParaRPr lang="en-US" sz="11922" dirty="0">
              <a:solidFill>
                <a:schemeClr val="bg1"/>
              </a:solidFill>
              <a:latin typeface="Computer Says No"/>
            </a:endParaRPr>
          </a:p>
        </p:txBody>
      </p:sp>
      <p:sp>
        <p:nvSpPr>
          <p:cNvPr id="9" name="TextBox 9"/>
          <p:cNvSpPr txBox="1"/>
          <p:nvPr/>
        </p:nvSpPr>
        <p:spPr>
          <a:xfrm>
            <a:off x="2027570" y="2615907"/>
            <a:ext cx="14496539" cy="7294817"/>
          </a:xfrm>
          <a:prstGeom prst="rect">
            <a:avLst/>
          </a:prstGeom>
        </p:spPr>
        <p:txBody>
          <a:bodyPr wrap="square" lIns="0" tIns="0" rIns="0" bIns="0" rtlCol="0" anchor="t">
            <a:spAutoFit/>
          </a:bodyPr>
          <a:lstStyle/>
          <a:p>
            <a:pPr>
              <a:lnSpc>
                <a:spcPts val="4378"/>
              </a:lnSpc>
            </a:pPr>
            <a:endParaRPr sz="1600" dirty="0"/>
          </a:p>
          <a:p>
            <a:pPr algn="just">
              <a:lnSpc>
                <a:spcPts val="4378"/>
              </a:lnSpc>
            </a:pPr>
            <a:r>
              <a:rPr lang="en-US" sz="2800" dirty="0" smtClean="0">
                <a:solidFill>
                  <a:srgbClr val="FFFFFF"/>
                </a:solidFill>
                <a:latin typeface="Poppins Light"/>
              </a:rPr>
              <a:t>	The AI-powered </a:t>
            </a:r>
            <a:r>
              <a:rPr lang="en-US" sz="2800" dirty="0">
                <a:solidFill>
                  <a:srgbClr val="FFFFFF"/>
                </a:solidFill>
                <a:latin typeface="Poppins Light"/>
              </a:rPr>
              <a:t>patient registration and data optimization system promise to revolutionize healthcare delivery. With advanced predictive analytics, real-time monitoring, and integration with wearable devices, healthcare providers can anticipate patient needs and respond swiftly to emerging issues. Incorporating natural language processing and </a:t>
            </a:r>
            <a:r>
              <a:rPr lang="en-US" sz="2800" dirty="0" err="1">
                <a:solidFill>
                  <a:srgbClr val="FFFFFF"/>
                </a:solidFill>
                <a:latin typeface="Poppins Light"/>
              </a:rPr>
              <a:t>blockchain</a:t>
            </a:r>
            <a:r>
              <a:rPr lang="en-US" sz="2800" dirty="0">
                <a:solidFill>
                  <a:srgbClr val="FFFFFF"/>
                </a:solidFill>
                <a:latin typeface="Poppins Light"/>
              </a:rPr>
              <a:t> technology ensures richer data insights and enhanced data security. Virtual health assistants offer personalized guidance, while genomic data integration enables precision medicine approaches tailored to individual genetic profiles. Augmented reality enhances patient education, and improved data visualization tools facilitate informed decision-making. Advancements in interoperability standards promote seamless data exchange, fostering a more connected and patient-centric healthcare ecosystem.</a:t>
            </a:r>
          </a:p>
        </p:txBody>
      </p:sp>
    </p:spTree>
    <p:extLst>
      <p:ext uri="{BB962C8B-B14F-4D97-AF65-F5344CB8AC3E}">
        <p14:creationId xmlns:p14="http://schemas.microsoft.com/office/powerpoint/2010/main" val="179009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N"/>
            </a:p>
          </p:txBody>
        </p:sp>
      </p:grpSp>
      <p:sp>
        <p:nvSpPr>
          <p:cNvPr id="4" name="TextBox 4"/>
          <p:cNvSpPr txBox="1"/>
          <p:nvPr/>
        </p:nvSpPr>
        <p:spPr>
          <a:xfrm>
            <a:off x="8232159" y="987614"/>
            <a:ext cx="865247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CONCLUSION</a:t>
            </a:r>
          </a:p>
        </p:txBody>
      </p:sp>
      <p:sp>
        <p:nvSpPr>
          <p:cNvPr id="5" name="TextBox 5"/>
          <p:cNvSpPr txBox="1"/>
          <p:nvPr/>
        </p:nvSpPr>
        <p:spPr>
          <a:xfrm>
            <a:off x="7903094" y="2048477"/>
            <a:ext cx="9590865" cy="6065763"/>
          </a:xfrm>
          <a:prstGeom prst="rect">
            <a:avLst/>
          </a:prstGeom>
        </p:spPr>
        <p:txBody>
          <a:bodyPr lIns="0" tIns="0" rIns="0" bIns="0" rtlCol="0" anchor="t">
            <a:spAutoFit/>
          </a:bodyPr>
          <a:lstStyle/>
          <a:p>
            <a:pPr algn="just">
              <a:lnSpc>
                <a:spcPts val="4349"/>
              </a:lnSpc>
            </a:pPr>
            <a:r>
              <a:rPr lang="en-US" sz="2684" dirty="0">
                <a:solidFill>
                  <a:srgbClr val="FFFFFF"/>
                </a:solidFill>
                <a:latin typeface="Poppins Light"/>
              </a:rPr>
              <a:t>In conclusion, the proposed </a:t>
            </a:r>
            <a:r>
              <a:rPr lang="en-US" sz="2684" dirty="0" err="1" smtClean="0">
                <a:solidFill>
                  <a:srgbClr val="FFFFFF"/>
                </a:solidFill>
                <a:latin typeface="Poppins Light"/>
              </a:rPr>
              <a:t>AIdriven</a:t>
            </a:r>
            <a:r>
              <a:rPr lang="en-US" sz="2684" dirty="0" smtClean="0">
                <a:solidFill>
                  <a:srgbClr val="FFFFFF"/>
                </a:solidFill>
                <a:latin typeface="Poppins Light"/>
              </a:rPr>
              <a:t> </a:t>
            </a:r>
            <a:r>
              <a:rPr lang="en-US" sz="2684" dirty="0">
                <a:solidFill>
                  <a:srgbClr val="FFFFFF"/>
                </a:solidFill>
                <a:latin typeface="Poppins Light"/>
              </a:rPr>
              <a:t>registration system offers a transformative solution to streamline patient registration processes, improve data accuracy, and enhance the overall healthcare experience. By leveraging automation, digital forms, and predictive analytics, healthcare institutions can optimize operational efficiency, ensure data security, and provide personalized care. This shift towards </a:t>
            </a:r>
            <a:r>
              <a:rPr lang="en-US" sz="2684" dirty="0" err="1" smtClean="0">
                <a:solidFill>
                  <a:srgbClr val="FFFFFF"/>
                </a:solidFill>
                <a:latin typeface="Poppins Light"/>
              </a:rPr>
              <a:t>AIdriven</a:t>
            </a:r>
            <a:r>
              <a:rPr lang="en-US" sz="2684" dirty="0" smtClean="0">
                <a:solidFill>
                  <a:srgbClr val="FFFFFF"/>
                </a:solidFill>
                <a:latin typeface="Poppins Light"/>
              </a:rPr>
              <a:t> </a:t>
            </a:r>
            <a:r>
              <a:rPr lang="en-US" sz="2684" dirty="0">
                <a:solidFill>
                  <a:srgbClr val="FFFFFF"/>
                </a:solidFill>
                <a:latin typeface="Poppins Light"/>
              </a:rPr>
              <a:t>registration marks a significant advancement in healthcare administration, promising improved outcomes and satisfaction for both patients and providers.</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txBody>
          <a:bodyPr/>
          <a:lstStyle/>
          <a:p>
            <a:endParaRPr lang="en-IN"/>
          </a:p>
        </p:txBody>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8" name="Freeform 8"/>
          <p:cNvSpPr/>
          <p:nvPr/>
        </p:nvSpPr>
        <p:spPr>
          <a:xfrm>
            <a:off x="10778515"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N"/>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I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I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3" name="Freeform 3"/>
          <p:cNvSpPr/>
          <p:nvPr/>
        </p:nvSpPr>
        <p:spPr>
          <a:xfrm>
            <a:off x="2208471" y="6108459"/>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IN"/>
          </a:p>
        </p:txBody>
      </p:sp>
      <p:sp>
        <p:nvSpPr>
          <p:cNvPr id="4" name="Freeform 4"/>
          <p:cNvSpPr/>
          <p:nvPr/>
        </p:nvSpPr>
        <p:spPr>
          <a:xfrm>
            <a:off x="3374345" y="7292006"/>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IN"/>
          </a:p>
        </p:txBody>
      </p:sp>
      <p:sp>
        <p:nvSpPr>
          <p:cNvPr id="5" name="Freeform 5"/>
          <p:cNvSpPr/>
          <p:nvPr/>
        </p:nvSpPr>
        <p:spPr>
          <a:xfrm>
            <a:off x="2206463" y="841001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IN"/>
          </a:p>
        </p:txBody>
      </p:sp>
      <p:sp>
        <p:nvSpPr>
          <p:cNvPr id="6" name="Freeform 6"/>
          <p:cNvSpPr/>
          <p:nvPr/>
        </p:nvSpPr>
        <p:spPr>
          <a:xfrm>
            <a:off x="1028700" y="7292006"/>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IN"/>
          </a:p>
        </p:txBody>
      </p:sp>
      <p:sp>
        <p:nvSpPr>
          <p:cNvPr id="7" name="Freeform 7"/>
          <p:cNvSpPr/>
          <p:nvPr/>
        </p:nvSpPr>
        <p:spPr>
          <a:xfrm>
            <a:off x="-3379786" y="-2162197"/>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5755028" y="6196704"/>
            <a:ext cx="3764285" cy="384721"/>
          </a:xfrm>
          <a:prstGeom prst="rect">
            <a:avLst/>
          </a:prstGeom>
        </p:spPr>
        <p:txBody>
          <a:bodyPr lIns="0" tIns="0" rIns="0" bIns="0" rtlCol="0" anchor="t">
            <a:spAutoFit/>
          </a:bodyPr>
          <a:lstStyle/>
          <a:p>
            <a:pPr marL="0" lvl="0" indent="0">
              <a:lnSpc>
                <a:spcPts val="2972"/>
              </a:lnSpc>
              <a:spcBef>
                <a:spcPct val="0"/>
              </a:spcBef>
            </a:pPr>
            <a:r>
              <a:rPr lang="en-US" sz="4128" dirty="0">
                <a:solidFill>
                  <a:schemeClr val="bg1"/>
                </a:solidFill>
                <a:latin typeface="Computer Says No"/>
              </a:rPr>
              <a:t>PAPER-BASED FORMS </a:t>
            </a:r>
          </a:p>
        </p:txBody>
      </p:sp>
      <p:sp>
        <p:nvSpPr>
          <p:cNvPr id="9" name="TextBox 9"/>
          <p:cNvSpPr txBox="1"/>
          <p:nvPr/>
        </p:nvSpPr>
        <p:spPr>
          <a:xfrm>
            <a:off x="6512507" y="7059613"/>
            <a:ext cx="3804428" cy="384721"/>
          </a:xfrm>
          <a:prstGeom prst="rect">
            <a:avLst/>
          </a:prstGeom>
        </p:spPr>
        <p:txBody>
          <a:bodyPr lIns="0" tIns="0" rIns="0" bIns="0" rtlCol="0" anchor="t">
            <a:spAutoFit/>
          </a:bodyPr>
          <a:lstStyle/>
          <a:p>
            <a:pPr marL="0" lvl="0" indent="0">
              <a:lnSpc>
                <a:spcPts val="2972"/>
              </a:lnSpc>
              <a:spcBef>
                <a:spcPct val="0"/>
              </a:spcBef>
            </a:pPr>
            <a:r>
              <a:rPr lang="en-US" sz="4128">
                <a:solidFill>
                  <a:schemeClr val="bg1"/>
                </a:solidFill>
                <a:latin typeface="Computer Says No"/>
              </a:rPr>
              <a:t>LIMITED DATA ANALYSIS</a:t>
            </a:r>
          </a:p>
        </p:txBody>
      </p:sp>
      <p:sp>
        <p:nvSpPr>
          <p:cNvPr id="10" name="TextBox 10"/>
          <p:cNvSpPr txBox="1"/>
          <p:nvPr/>
        </p:nvSpPr>
        <p:spPr>
          <a:xfrm>
            <a:off x="7545996" y="7930689"/>
            <a:ext cx="3928351" cy="384721"/>
          </a:xfrm>
          <a:prstGeom prst="rect">
            <a:avLst/>
          </a:prstGeom>
        </p:spPr>
        <p:txBody>
          <a:bodyPr lIns="0" tIns="0" rIns="0" bIns="0" rtlCol="0" anchor="t">
            <a:spAutoFit/>
          </a:bodyPr>
          <a:lstStyle/>
          <a:p>
            <a:pPr marL="0" lvl="0" indent="0">
              <a:lnSpc>
                <a:spcPts val="2972"/>
              </a:lnSpc>
              <a:spcBef>
                <a:spcPct val="0"/>
              </a:spcBef>
            </a:pPr>
            <a:r>
              <a:rPr lang="en-US" sz="4128">
                <a:solidFill>
                  <a:schemeClr val="bg1"/>
                </a:solidFill>
                <a:latin typeface="Computer Says No"/>
              </a:rPr>
              <a:t>LIMITED ACCESSIBILITY</a:t>
            </a:r>
          </a:p>
        </p:txBody>
      </p:sp>
      <p:sp>
        <p:nvSpPr>
          <p:cNvPr id="11" name="TextBox 11"/>
          <p:cNvSpPr txBox="1"/>
          <p:nvPr/>
        </p:nvSpPr>
        <p:spPr>
          <a:xfrm>
            <a:off x="8414721" y="8651281"/>
            <a:ext cx="4002955" cy="769441"/>
          </a:xfrm>
          <a:prstGeom prst="rect">
            <a:avLst/>
          </a:prstGeom>
        </p:spPr>
        <p:txBody>
          <a:bodyPr lIns="0" tIns="0" rIns="0" bIns="0" rtlCol="0" anchor="t">
            <a:spAutoFit/>
          </a:bodyPr>
          <a:lstStyle/>
          <a:p>
            <a:pPr marL="0" lvl="0" indent="0">
              <a:lnSpc>
                <a:spcPts val="2972"/>
              </a:lnSpc>
              <a:spcBef>
                <a:spcPct val="0"/>
              </a:spcBef>
            </a:pPr>
            <a:r>
              <a:rPr lang="en-US" sz="4128">
                <a:solidFill>
                  <a:schemeClr val="bg1"/>
                </a:solidFill>
                <a:latin typeface="Computer Says No"/>
              </a:rPr>
              <a:t>STAFF WORKLOAD &amp; LACK OF INTEGRATION</a:t>
            </a:r>
          </a:p>
        </p:txBody>
      </p:sp>
      <p:sp>
        <p:nvSpPr>
          <p:cNvPr id="12" name="Freeform 12"/>
          <p:cNvSpPr/>
          <p:nvPr/>
        </p:nvSpPr>
        <p:spPr>
          <a:xfrm>
            <a:off x="2900081" y="6852338"/>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IN"/>
          </a:p>
        </p:txBody>
      </p:sp>
      <p:sp>
        <p:nvSpPr>
          <p:cNvPr id="13" name="Freeform 13"/>
          <p:cNvSpPr/>
          <p:nvPr/>
        </p:nvSpPr>
        <p:spPr>
          <a:xfrm>
            <a:off x="4046309" y="7966535"/>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a:ln cap="sq">
            <a:noFill/>
            <a:prstDash val="solid"/>
            <a:miter/>
          </a:ln>
        </p:spPr>
        <p:txBody>
          <a:bodyPr/>
          <a:lstStyle/>
          <a:p>
            <a:endParaRPr lang="en-IN"/>
          </a:p>
        </p:txBody>
      </p:sp>
      <p:sp>
        <p:nvSpPr>
          <p:cNvPr id="14" name="Freeform 14"/>
          <p:cNvSpPr/>
          <p:nvPr/>
        </p:nvSpPr>
        <p:spPr>
          <a:xfrm>
            <a:off x="1717328" y="7966535"/>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txBody>
          <a:bodyPr/>
          <a:lstStyle/>
          <a:p>
            <a:endParaRPr lang="en-IN"/>
          </a:p>
        </p:txBody>
      </p:sp>
      <p:sp>
        <p:nvSpPr>
          <p:cNvPr id="15" name="Freeform 15"/>
          <p:cNvSpPr/>
          <p:nvPr/>
        </p:nvSpPr>
        <p:spPr>
          <a:xfrm>
            <a:off x="2774042" y="9091224"/>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txBody>
          <a:bodyPr/>
          <a:lstStyle/>
          <a:p>
            <a:endParaRPr lang="en-IN"/>
          </a:p>
        </p:txBody>
      </p:sp>
      <p:sp>
        <p:nvSpPr>
          <p:cNvPr id="16" name="TextBox 16"/>
          <p:cNvSpPr txBox="1"/>
          <p:nvPr/>
        </p:nvSpPr>
        <p:spPr>
          <a:xfrm>
            <a:off x="3205018" y="665987"/>
            <a:ext cx="10165623" cy="1102866"/>
          </a:xfrm>
          <a:prstGeom prst="rect">
            <a:avLst/>
          </a:prstGeom>
        </p:spPr>
        <p:txBody>
          <a:bodyPr lIns="0" tIns="0" rIns="0" bIns="0" rtlCol="0" anchor="t">
            <a:spAutoFit/>
          </a:bodyPr>
          <a:lstStyle/>
          <a:p>
            <a:pPr marL="0" lvl="0" indent="0">
              <a:lnSpc>
                <a:spcPts val="8568"/>
              </a:lnSpc>
              <a:spcBef>
                <a:spcPct val="0"/>
              </a:spcBef>
            </a:pPr>
            <a:r>
              <a:rPr lang="en-US" sz="11900" dirty="0">
                <a:solidFill>
                  <a:schemeClr val="bg1"/>
                </a:solidFill>
                <a:latin typeface="Computer Says No"/>
              </a:rPr>
              <a:t>EXISTING SYSTEM</a:t>
            </a:r>
          </a:p>
        </p:txBody>
      </p:sp>
      <p:sp>
        <p:nvSpPr>
          <p:cNvPr id="17" name="TextBox 17"/>
          <p:cNvSpPr txBox="1"/>
          <p:nvPr/>
        </p:nvSpPr>
        <p:spPr>
          <a:xfrm>
            <a:off x="3379786" y="1299450"/>
            <a:ext cx="13384668" cy="4193540"/>
          </a:xfrm>
          <a:prstGeom prst="rect">
            <a:avLst/>
          </a:prstGeom>
        </p:spPr>
        <p:txBody>
          <a:bodyPr lIns="0" tIns="0" rIns="0" bIns="0" rtlCol="0" anchor="t">
            <a:spAutoFit/>
          </a:bodyPr>
          <a:lstStyle/>
          <a:p>
            <a:pPr>
              <a:lnSpc>
                <a:spcPts val="3683"/>
              </a:lnSpc>
            </a:pPr>
            <a:endParaRPr/>
          </a:p>
          <a:p>
            <a:pPr marL="490916" lvl="1" indent="-245458" algn="just">
              <a:lnSpc>
                <a:spcPts val="3683"/>
              </a:lnSpc>
              <a:buFont typeface="Arial"/>
              <a:buChar char="•"/>
            </a:pPr>
            <a:r>
              <a:rPr lang="en-US" sz="2273">
                <a:solidFill>
                  <a:srgbClr val="FFDE59"/>
                </a:solidFill>
                <a:latin typeface="Poppins Light"/>
              </a:rPr>
              <a:t>Manual Data Entry</a:t>
            </a:r>
            <a:r>
              <a:rPr lang="en-US" sz="2273">
                <a:solidFill>
                  <a:srgbClr val="FFFFFF"/>
                </a:solidFill>
                <a:latin typeface="Poppins Light"/>
              </a:rPr>
              <a:t>: The current system relies heavily on manual data entry processes during patient registration, which are prone to errors and inefficiencies.</a:t>
            </a:r>
          </a:p>
          <a:p>
            <a:pPr marL="490916" lvl="1" indent="-245458" algn="just">
              <a:lnSpc>
                <a:spcPts val="3683"/>
              </a:lnSpc>
              <a:buFont typeface="Arial"/>
              <a:buChar char="•"/>
            </a:pPr>
            <a:r>
              <a:rPr lang="en-US" sz="2273">
                <a:solidFill>
                  <a:srgbClr val="FFDE59"/>
                </a:solidFill>
                <a:latin typeface="Poppins Light"/>
              </a:rPr>
              <a:t>Limited Data Utilization</a:t>
            </a:r>
            <a:r>
              <a:rPr lang="en-US" sz="2273">
                <a:solidFill>
                  <a:srgbClr val="FFFFFF"/>
                </a:solidFill>
                <a:latin typeface="Poppins Light"/>
              </a:rPr>
              <a:t>: Healthcare institutions often underutilize the data collected during registration, missing opportunities for insights into patient demographics, preferences, and needs.</a:t>
            </a:r>
          </a:p>
          <a:p>
            <a:pPr marL="490916" lvl="1" indent="-245458" algn="just">
              <a:lnSpc>
                <a:spcPts val="3683"/>
              </a:lnSpc>
              <a:buFont typeface="Arial"/>
              <a:buChar char="•"/>
            </a:pPr>
            <a:r>
              <a:rPr lang="en-US" sz="2273">
                <a:solidFill>
                  <a:srgbClr val="FFDE59"/>
                </a:solidFill>
                <a:latin typeface="Poppins Light"/>
              </a:rPr>
              <a:t>Fragmented Workflow</a:t>
            </a:r>
            <a:r>
              <a:rPr lang="en-US" sz="2273">
                <a:solidFill>
                  <a:srgbClr val="FFFFFF"/>
                </a:solidFill>
                <a:latin typeface="Poppins Light"/>
              </a:rPr>
              <a:t>: The registration process is often fragmented, involving multiple departments and systems, leading to disjointed experiences for both patients and healthcare staff.</a:t>
            </a:r>
          </a:p>
        </p:txBody>
      </p:sp>
      <p:sp>
        <p:nvSpPr>
          <p:cNvPr id="18" name="TextBox 18"/>
          <p:cNvSpPr txBox="1"/>
          <p:nvPr/>
        </p:nvSpPr>
        <p:spPr>
          <a:xfrm>
            <a:off x="1672986" y="5509256"/>
            <a:ext cx="3866658" cy="705321"/>
          </a:xfrm>
          <a:prstGeom prst="rect">
            <a:avLst/>
          </a:prstGeom>
        </p:spPr>
        <p:txBody>
          <a:bodyPr lIns="0" tIns="0" rIns="0" bIns="0" rtlCol="0" anchor="t">
            <a:spAutoFit/>
          </a:bodyPr>
          <a:lstStyle/>
          <a:p>
            <a:pPr marL="0" lvl="0" indent="0">
              <a:lnSpc>
                <a:spcPts val="5502"/>
              </a:lnSpc>
              <a:spcBef>
                <a:spcPct val="0"/>
              </a:spcBef>
            </a:pPr>
            <a:r>
              <a:rPr lang="en-US" sz="7641" dirty="0">
                <a:solidFill>
                  <a:schemeClr val="bg1"/>
                </a:solidFill>
                <a:latin typeface="Computer Says No"/>
              </a:rPr>
              <a:t>DRAWBACKS</a:t>
            </a:r>
          </a:p>
        </p:txBody>
      </p:sp>
    </p:spTree>
    <p:extLst>
      <p:ext uri="{BB962C8B-B14F-4D97-AF65-F5344CB8AC3E}">
        <p14:creationId xmlns:p14="http://schemas.microsoft.com/office/powerpoint/2010/main" val="1806201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2" name="TextBox 2"/>
          <p:cNvSpPr txBox="1"/>
          <p:nvPr/>
        </p:nvSpPr>
        <p:spPr>
          <a:xfrm>
            <a:off x="1028700" y="1689175"/>
            <a:ext cx="11355649" cy="3525040"/>
          </a:xfrm>
          <a:prstGeom prst="rect">
            <a:avLst/>
          </a:prstGeom>
        </p:spPr>
        <p:txBody>
          <a:bodyPr lIns="0" tIns="0" rIns="0" bIns="0" rtlCol="0" anchor="t">
            <a:spAutoFit/>
          </a:bodyPr>
          <a:lstStyle/>
          <a:p>
            <a:pPr marL="479057" lvl="1" indent="-239528" algn="just">
              <a:lnSpc>
                <a:spcPts val="3106"/>
              </a:lnSpc>
              <a:buFont typeface="Arial"/>
              <a:buChar char="•"/>
            </a:pPr>
            <a:r>
              <a:rPr lang="en-US" sz="2218">
                <a:solidFill>
                  <a:srgbClr val="FFDE59"/>
                </a:solidFill>
                <a:latin typeface="Poppins Light"/>
              </a:rPr>
              <a:t>Automated Registration:</a:t>
            </a:r>
            <a:r>
              <a:rPr lang="en-US" sz="2218">
                <a:solidFill>
                  <a:srgbClr val="FFFFFF"/>
                </a:solidFill>
                <a:latin typeface="Poppins Light"/>
              </a:rPr>
              <a:t> Implementing AI-powered registration systems to automate data entry processes, reducing errors and streamlining the registration experience for patients and staff.</a:t>
            </a:r>
          </a:p>
          <a:p>
            <a:pPr marL="479057" lvl="1" indent="-239528" algn="just">
              <a:lnSpc>
                <a:spcPts val="3106"/>
              </a:lnSpc>
              <a:buFont typeface="Arial"/>
              <a:buChar char="•"/>
            </a:pPr>
            <a:r>
              <a:rPr lang="en-US" sz="2218">
                <a:solidFill>
                  <a:srgbClr val="FFDE59"/>
                </a:solidFill>
                <a:latin typeface="Poppins Light"/>
              </a:rPr>
              <a:t>Integrated Platform</a:t>
            </a:r>
            <a:r>
              <a:rPr lang="en-US" sz="2218">
                <a:solidFill>
                  <a:srgbClr val="FFFFFF"/>
                </a:solidFill>
                <a:latin typeface="Poppins Light"/>
              </a:rPr>
              <a:t>: Developing a unified registration platform that seamlessly integrates with other hospital systems, allowing for real-time data sharing and enhancing operational efficiency.</a:t>
            </a:r>
          </a:p>
          <a:p>
            <a:pPr marL="479057" lvl="1" indent="-239528" algn="just">
              <a:lnSpc>
                <a:spcPts val="3106"/>
              </a:lnSpc>
              <a:buFont typeface="Arial"/>
              <a:buChar char="•"/>
            </a:pPr>
            <a:r>
              <a:rPr lang="en-US" sz="2218">
                <a:solidFill>
                  <a:srgbClr val="FFDE59"/>
                </a:solidFill>
                <a:latin typeface="Poppins Light"/>
              </a:rPr>
              <a:t>Personalized Experiences</a:t>
            </a:r>
            <a:r>
              <a:rPr lang="en-US" sz="2218">
                <a:solidFill>
                  <a:srgbClr val="FFFFFF"/>
                </a:solidFill>
                <a:latin typeface="Poppins Light"/>
              </a:rPr>
              <a:t>: Utilizing AI algorithms to analyze registration data and provide personalized experiences for patients, such as tailored appointment scheduling and customized communication preferences.</a:t>
            </a:r>
          </a:p>
        </p:txBody>
      </p:sp>
      <p:sp>
        <p:nvSpPr>
          <p:cNvPr id="3" name="Freeform 3"/>
          <p:cNvSpPr/>
          <p:nvPr/>
        </p:nvSpPr>
        <p:spPr>
          <a:xfrm>
            <a:off x="11388922" y="717176"/>
            <a:ext cx="6619916" cy="5338642"/>
          </a:xfrm>
          <a:custGeom>
            <a:avLst/>
            <a:gdLst/>
            <a:ahLst/>
            <a:cxnLst/>
            <a:rect l="l" t="t" r="r" b="b"/>
            <a:pathLst>
              <a:path w="6619916" h="5338642">
                <a:moveTo>
                  <a:pt x="0" y="0"/>
                </a:moveTo>
                <a:lnTo>
                  <a:pt x="6619915" y="0"/>
                </a:lnTo>
                <a:lnTo>
                  <a:pt x="6619915" y="5338642"/>
                </a:lnTo>
                <a:lnTo>
                  <a:pt x="0" y="533864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895702" y="487627"/>
            <a:ext cx="10039702" cy="1102866"/>
          </a:xfrm>
          <a:prstGeom prst="rect">
            <a:avLst/>
          </a:prstGeom>
        </p:spPr>
        <p:txBody>
          <a:bodyPr lIns="0" tIns="0" rIns="0" bIns="0" rtlCol="0" anchor="t">
            <a:spAutoFit/>
          </a:bodyPr>
          <a:lstStyle/>
          <a:p>
            <a:pPr marL="0" lvl="0" indent="0" algn="ctr">
              <a:lnSpc>
                <a:spcPts val="8566"/>
              </a:lnSpc>
              <a:spcBef>
                <a:spcPct val="0"/>
              </a:spcBef>
            </a:pPr>
            <a:r>
              <a:rPr lang="en-US" sz="11897" dirty="0">
                <a:solidFill>
                  <a:schemeClr val="bg1"/>
                </a:solidFill>
                <a:latin typeface="Computer Says No"/>
              </a:rPr>
              <a:t>PROPOSED SYSTEM</a:t>
            </a:r>
          </a:p>
        </p:txBody>
      </p:sp>
      <p:sp>
        <p:nvSpPr>
          <p:cNvPr id="5" name="Freeform 5"/>
          <p:cNvSpPr/>
          <p:nvPr/>
        </p:nvSpPr>
        <p:spPr>
          <a:xfrm>
            <a:off x="2208471" y="6108459"/>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6" name="Freeform 6"/>
          <p:cNvSpPr/>
          <p:nvPr/>
        </p:nvSpPr>
        <p:spPr>
          <a:xfrm>
            <a:off x="3374345" y="7292006"/>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7" name="Freeform 7"/>
          <p:cNvSpPr/>
          <p:nvPr/>
        </p:nvSpPr>
        <p:spPr>
          <a:xfrm>
            <a:off x="2206463" y="841001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8" name="Freeform 8"/>
          <p:cNvSpPr/>
          <p:nvPr/>
        </p:nvSpPr>
        <p:spPr>
          <a:xfrm>
            <a:off x="1028700" y="7292006"/>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9" name="TextBox 9"/>
          <p:cNvSpPr txBox="1"/>
          <p:nvPr/>
        </p:nvSpPr>
        <p:spPr>
          <a:xfrm>
            <a:off x="5755028" y="6196704"/>
            <a:ext cx="3764285" cy="384721"/>
          </a:xfrm>
          <a:prstGeom prst="rect">
            <a:avLst/>
          </a:prstGeom>
        </p:spPr>
        <p:txBody>
          <a:bodyPr lIns="0" tIns="0" rIns="0" bIns="0" rtlCol="0" anchor="t">
            <a:spAutoFit/>
          </a:bodyPr>
          <a:lstStyle/>
          <a:p>
            <a:pPr marL="0" lvl="0" indent="0">
              <a:lnSpc>
                <a:spcPts val="2972"/>
              </a:lnSpc>
              <a:spcBef>
                <a:spcPct val="0"/>
              </a:spcBef>
            </a:pPr>
            <a:r>
              <a:rPr lang="en-US" sz="4128">
                <a:solidFill>
                  <a:schemeClr val="bg1"/>
                </a:solidFill>
                <a:latin typeface="Computer Says No"/>
              </a:rPr>
              <a:t>AI-DRIVEN DATA ENTRY</a:t>
            </a:r>
          </a:p>
        </p:txBody>
      </p:sp>
      <p:sp>
        <p:nvSpPr>
          <p:cNvPr id="10" name="TextBox 10"/>
          <p:cNvSpPr txBox="1"/>
          <p:nvPr/>
        </p:nvSpPr>
        <p:spPr>
          <a:xfrm>
            <a:off x="7584494" y="7708154"/>
            <a:ext cx="3804428" cy="384721"/>
          </a:xfrm>
          <a:prstGeom prst="rect">
            <a:avLst/>
          </a:prstGeom>
        </p:spPr>
        <p:txBody>
          <a:bodyPr lIns="0" tIns="0" rIns="0" bIns="0" rtlCol="0" anchor="t">
            <a:spAutoFit/>
          </a:bodyPr>
          <a:lstStyle/>
          <a:p>
            <a:pPr marL="0" lvl="0" indent="0">
              <a:lnSpc>
                <a:spcPts val="2972"/>
              </a:lnSpc>
              <a:spcBef>
                <a:spcPct val="0"/>
              </a:spcBef>
            </a:pPr>
            <a:r>
              <a:rPr lang="en-US" sz="4128" dirty="0">
                <a:solidFill>
                  <a:schemeClr val="bg1"/>
                </a:solidFill>
                <a:latin typeface="Computer Says No"/>
              </a:rPr>
              <a:t>DIGITAL FORMS</a:t>
            </a:r>
          </a:p>
        </p:txBody>
      </p:sp>
      <p:sp>
        <p:nvSpPr>
          <p:cNvPr id="11" name="TextBox 11"/>
          <p:cNvSpPr txBox="1"/>
          <p:nvPr/>
        </p:nvSpPr>
        <p:spPr>
          <a:xfrm>
            <a:off x="6706524" y="6947470"/>
            <a:ext cx="4838353" cy="384721"/>
          </a:xfrm>
          <a:prstGeom prst="rect">
            <a:avLst/>
          </a:prstGeom>
        </p:spPr>
        <p:txBody>
          <a:bodyPr lIns="0" tIns="0" rIns="0" bIns="0" rtlCol="0" anchor="t">
            <a:spAutoFit/>
          </a:bodyPr>
          <a:lstStyle/>
          <a:p>
            <a:pPr marL="0" lvl="0" indent="0">
              <a:lnSpc>
                <a:spcPts val="2972"/>
              </a:lnSpc>
              <a:spcBef>
                <a:spcPct val="0"/>
              </a:spcBef>
            </a:pPr>
            <a:r>
              <a:rPr lang="en-US" sz="4128" dirty="0">
                <a:solidFill>
                  <a:schemeClr val="bg1"/>
                </a:solidFill>
                <a:latin typeface="Computer Says No"/>
              </a:rPr>
              <a:t>INTELLIGENT VERIFICATION</a:t>
            </a:r>
          </a:p>
        </p:txBody>
      </p:sp>
      <p:sp>
        <p:nvSpPr>
          <p:cNvPr id="12" name="TextBox 12"/>
          <p:cNvSpPr txBox="1"/>
          <p:nvPr/>
        </p:nvSpPr>
        <p:spPr>
          <a:xfrm>
            <a:off x="8381394" y="8468838"/>
            <a:ext cx="4002955" cy="384721"/>
          </a:xfrm>
          <a:prstGeom prst="rect">
            <a:avLst/>
          </a:prstGeom>
        </p:spPr>
        <p:txBody>
          <a:bodyPr lIns="0" tIns="0" rIns="0" bIns="0" rtlCol="0" anchor="t">
            <a:spAutoFit/>
          </a:bodyPr>
          <a:lstStyle/>
          <a:p>
            <a:pPr marL="0" lvl="0" indent="0">
              <a:lnSpc>
                <a:spcPts val="2972"/>
              </a:lnSpc>
              <a:spcBef>
                <a:spcPct val="0"/>
              </a:spcBef>
            </a:pPr>
            <a:r>
              <a:rPr lang="en-US" sz="4128" dirty="0">
                <a:solidFill>
                  <a:schemeClr val="bg1"/>
                </a:solidFill>
                <a:latin typeface="Computer Says No"/>
              </a:rPr>
              <a:t>SELF-SERVICE OPTIONS</a:t>
            </a:r>
          </a:p>
        </p:txBody>
      </p:sp>
      <p:sp>
        <p:nvSpPr>
          <p:cNvPr id="13" name="Freeform 13"/>
          <p:cNvSpPr/>
          <p:nvPr/>
        </p:nvSpPr>
        <p:spPr>
          <a:xfrm>
            <a:off x="2900081" y="6852338"/>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IN"/>
          </a:p>
        </p:txBody>
      </p:sp>
      <p:sp>
        <p:nvSpPr>
          <p:cNvPr id="14" name="Freeform 14"/>
          <p:cNvSpPr/>
          <p:nvPr/>
        </p:nvSpPr>
        <p:spPr>
          <a:xfrm>
            <a:off x="4046309" y="7966535"/>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a:ln cap="sq">
            <a:noFill/>
            <a:prstDash val="solid"/>
            <a:miter/>
          </a:ln>
        </p:spPr>
        <p:txBody>
          <a:bodyPr/>
          <a:lstStyle/>
          <a:p>
            <a:endParaRPr lang="en-IN"/>
          </a:p>
        </p:txBody>
      </p:sp>
      <p:sp>
        <p:nvSpPr>
          <p:cNvPr id="15" name="Freeform 15"/>
          <p:cNvSpPr/>
          <p:nvPr/>
        </p:nvSpPr>
        <p:spPr>
          <a:xfrm>
            <a:off x="2774042" y="9091224"/>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txBody>
          <a:bodyPr/>
          <a:lstStyle/>
          <a:p>
            <a:endParaRPr lang="en-IN"/>
          </a:p>
        </p:txBody>
      </p:sp>
      <p:sp>
        <p:nvSpPr>
          <p:cNvPr id="16" name="TextBox 16"/>
          <p:cNvSpPr txBox="1"/>
          <p:nvPr/>
        </p:nvSpPr>
        <p:spPr>
          <a:xfrm>
            <a:off x="1672986" y="5509256"/>
            <a:ext cx="3866658" cy="705321"/>
          </a:xfrm>
          <a:prstGeom prst="rect">
            <a:avLst/>
          </a:prstGeom>
        </p:spPr>
        <p:txBody>
          <a:bodyPr lIns="0" tIns="0" rIns="0" bIns="0" rtlCol="0" anchor="t">
            <a:spAutoFit/>
          </a:bodyPr>
          <a:lstStyle/>
          <a:p>
            <a:pPr marL="0" lvl="0" indent="0">
              <a:lnSpc>
                <a:spcPts val="5502"/>
              </a:lnSpc>
              <a:spcBef>
                <a:spcPct val="0"/>
              </a:spcBef>
            </a:pPr>
            <a:r>
              <a:rPr lang="en-US" sz="7641" dirty="0">
                <a:solidFill>
                  <a:schemeClr val="bg1"/>
                </a:solidFill>
                <a:latin typeface="Computer Says No"/>
              </a:rPr>
              <a:t> MERITS</a:t>
            </a:r>
          </a:p>
        </p:txBody>
      </p:sp>
      <p:sp>
        <p:nvSpPr>
          <p:cNvPr id="17" name="Freeform 17"/>
          <p:cNvSpPr/>
          <p:nvPr/>
        </p:nvSpPr>
        <p:spPr>
          <a:xfrm>
            <a:off x="1717328" y="7966535"/>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txBody>
          <a:bodyPr/>
          <a:lstStyle/>
          <a:p>
            <a:endParaRPr lang="en-IN"/>
          </a:p>
        </p:txBody>
      </p:sp>
    </p:spTree>
    <p:extLst>
      <p:ext uri="{BB962C8B-B14F-4D97-AF65-F5344CB8AC3E}">
        <p14:creationId xmlns:p14="http://schemas.microsoft.com/office/powerpoint/2010/main" val="262482678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5230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124200" y="1255434"/>
            <a:ext cx="9464070" cy="1102866"/>
          </a:xfrm>
          <a:prstGeom prst="rect">
            <a:avLst/>
          </a:prstGeom>
        </p:spPr>
        <p:txBody>
          <a:bodyPr wrap="square" lIns="0" tIns="0" rIns="0" bIns="0" rtlCol="0" anchor="t">
            <a:spAutoFit/>
          </a:bodyPr>
          <a:lstStyle/>
          <a:p>
            <a:pPr marL="0" lvl="0" indent="0">
              <a:lnSpc>
                <a:spcPts val="8568"/>
              </a:lnSpc>
              <a:spcBef>
                <a:spcPct val="0"/>
              </a:spcBef>
            </a:pPr>
            <a:r>
              <a:rPr lang="en-US" sz="11900" dirty="0" smtClean="0">
                <a:solidFill>
                  <a:schemeClr val="bg1"/>
                </a:solidFill>
                <a:latin typeface="Computer Says No"/>
              </a:rPr>
              <a:t>SOFTWARE REQUIREMENT</a:t>
            </a:r>
            <a:endParaRPr lang="en-US" sz="11900" dirty="0">
              <a:solidFill>
                <a:schemeClr val="bg1"/>
              </a:solidFill>
              <a:latin typeface="Computer Says No"/>
            </a:endParaRPr>
          </a:p>
        </p:txBody>
      </p:sp>
      <p:sp>
        <p:nvSpPr>
          <p:cNvPr id="19" name="Freeform 5"/>
          <p:cNvSpPr/>
          <p:nvPr/>
        </p:nvSpPr>
        <p:spPr>
          <a:xfrm>
            <a:off x="13335000" y="245505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0" name="Freeform 6"/>
          <p:cNvSpPr/>
          <p:nvPr/>
        </p:nvSpPr>
        <p:spPr>
          <a:xfrm>
            <a:off x="14500874"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1" name="Freeform 7"/>
          <p:cNvSpPr/>
          <p:nvPr/>
        </p:nvSpPr>
        <p:spPr>
          <a:xfrm>
            <a:off x="13332992" y="4756611"/>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2" name="Freeform 8"/>
          <p:cNvSpPr/>
          <p:nvPr/>
        </p:nvSpPr>
        <p:spPr>
          <a:xfrm>
            <a:off x="12155229"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3" name="Freeform 13"/>
          <p:cNvSpPr/>
          <p:nvPr/>
        </p:nvSpPr>
        <p:spPr>
          <a:xfrm>
            <a:off x="14026610" y="3198934"/>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IN"/>
          </a:p>
        </p:txBody>
      </p:sp>
      <p:sp>
        <p:nvSpPr>
          <p:cNvPr id="24" name="Freeform 14"/>
          <p:cNvSpPr/>
          <p:nvPr/>
        </p:nvSpPr>
        <p:spPr>
          <a:xfrm>
            <a:off x="15172838" y="4313131"/>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15"/>
          <p:cNvSpPr/>
          <p:nvPr/>
        </p:nvSpPr>
        <p:spPr>
          <a:xfrm>
            <a:off x="13900571" y="5437820"/>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txBody>
          <a:bodyPr/>
          <a:lstStyle/>
          <a:p>
            <a:endParaRPr lang="en-IN"/>
          </a:p>
        </p:txBody>
      </p:sp>
      <p:sp>
        <p:nvSpPr>
          <p:cNvPr id="26" name="Freeform 17"/>
          <p:cNvSpPr/>
          <p:nvPr/>
        </p:nvSpPr>
        <p:spPr>
          <a:xfrm>
            <a:off x="12843857" y="4313131"/>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txBody>
          <a:bodyPr/>
          <a:lstStyle/>
          <a:p>
            <a:endParaRPr lang="en-IN"/>
          </a:p>
        </p:txBody>
      </p:sp>
      <p:sp>
        <p:nvSpPr>
          <p:cNvPr id="36" name="TextBox 9"/>
          <p:cNvSpPr txBox="1"/>
          <p:nvPr/>
        </p:nvSpPr>
        <p:spPr>
          <a:xfrm>
            <a:off x="2606540" y="3638602"/>
            <a:ext cx="12566298" cy="3693319"/>
          </a:xfrm>
          <a:prstGeom prst="rect">
            <a:avLst/>
          </a:prstGeom>
        </p:spPr>
        <p:txBody>
          <a:bodyPr wrap="square" lIns="0" tIns="0" rIns="0" bIns="0" rtlCol="0" anchor="t">
            <a:spAutoFit/>
          </a:bodyPr>
          <a:lstStyle/>
          <a:p>
            <a:pPr lvl="0"/>
            <a:r>
              <a:rPr lang="en-US" sz="4000" dirty="0">
                <a:solidFill>
                  <a:srgbClr val="FFFF00"/>
                </a:solidFill>
                <a:latin typeface="Times New Roman" panose="02020603050405020304" pitchFamily="18" charset="0"/>
                <a:cs typeface="Times New Roman" panose="02020603050405020304" pitchFamily="18" charset="0"/>
              </a:rPr>
              <a:t>Operating System	 </a:t>
            </a:r>
            <a:r>
              <a:rPr lang="en-US" sz="4000" dirty="0">
                <a:solidFill>
                  <a:schemeClr val="bg1"/>
                </a:solidFill>
                <a:latin typeface="Times New Roman" panose="02020603050405020304" pitchFamily="18" charset="0"/>
                <a:cs typeface="Times New Roman" panose="02020603050405020304" pitchFamily="18" charset="0"/>
              </a:rPr>
              <a:t>: 	Windows 7 or Higher </a:t>
            </a:r>
            <a:endParaRPr lang="en-IN" sz="4000" dirty="0">
              <a:solidFill>
                <a:schemeClr val="bg1"/>
              </a:solidFill>
              <a:latin typeface="Times New Roman" panose="02020603050405020304" pitchFamily="18" charset="0"/>
              <a:cs typeface="Times New Roman" panose="02020603050405020304" pitchFamily="18" charset="0"/>
            </a:endParaRPr>
          </a:p>
          <a:p>
            <a:pPr lvl="0"/>
            <a:r>
              <a:rPr lang="en-US" sz="4000" dirty="0">
                <a:solidFill>
                  <a:srgbClr val="FFFF00"/>
                </a:solidFill>
                <a:latin typeface="Times New Roman" panose="02020603050405020304" pitchFamily="18" charset="0"/>
                <a:cs typeface="Times New Roman" panose="02020603050405020304" pitchFamily="18" charset="0"/>
              </a:rPr>
              <a:t>Coding  </a:t>
            </a:r>
            <a:r>
              <a:rPr lang="en-US" sz="4000" dirty="0" smtClean="0">
                <a:solidFill>
                  <a:srgbClr val="FFFF00"/>
                </a:solidFill>
                <a:latin typeface="Times New Roman" panose="02020603050405020304" pitchFamily="18" charset="0"/>
                <a:cs typeface="Times New Roman" panose="02020603050405020304" pitchFamily="18" charset="0"/>
              </a:rPr>
              <a:t>Language</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	python 3.8.4</a:t>
            </a:r>
            <a:endParaRPr lang="en-IN" sz="4000" dirty="0">
              <a:solidFill>
                <a:schemeClr val="bg1"/>
              </a:solidFill>
              <a:latin typeface="Times New Roman" panose="02020603050405020304" pitchFamily="18" charset="0"/>
              <a:cs typeface="Times New Roman" panose="02020603050405020304" pitchFamily="18" charset="0"/>
            </a:endParaRPr>
          </a:p>
          <a:p>
            <a:pPr lvl="0"/>
            <a:r>
              <a:rPr lang="en-US" sz="4000" dirty="0">
                <a:solidFill>
                  <a:srgbClr val="FFFF00"/>
                </a:solidFill>
                <a:latin typeface="Times New Roman" panose="02020603050405020304" pitchFamily="18" charset="0"/>
                <a:cs typeface="Times New Roman" panose="02020603050405020304" pitchFamily="18" charset="0"/>
              </a:rPr>
              <a:t>Database</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 : </a:t>
            </a:r>
            <a:r>
              <a:rPr lang="en-US" sz="4000" dirty="0">
                <a:solidFill>
                  <a:schemeClr val="bg1"/>
                </a:solidFill>
                <a:latin typeface="Times New Roman" panose="02020603050405020304" pitchFamily="18" charset="0"/>
                <a:cs typeface="Times New Roman" panose="02020603050405020304" pitchFamily="18" charset="0"/>
              </a:rPr>
              <a:t>	MY_SQL</a:t>
            </a:r>
            <a:endParaRPr lang="en-IN" sz="4000" dirty="0">
              <a:solidFill>
                <a:schemeClr val="bg1"/>
              </a:solidFill>
              <a:latin typeface="Times New Roman" panose="02020603050405020304" pitchFamily="18" charset="0"/>
              <a:cs typeface="Times New Roman" panose="02020603050405020304" pitchFamily="18" charset="0"/>
            </a:endParaRPr>
          </a:p>
          <a:p>
            <a:pPr lvl="0"/>
            <a:r>
              <a:rPr lang="en-US" sz="4000" dirty="0">
                <a:solidFill>
                  <a:srgbClr val="FFFF00"/>
                </a:solidFill>
                <a:latin typeface="Times New Roman" panose="02020603050405020304" pitchFamily="18" charset="0"/>
                <a:cs typeface="Times New Roman" panose="02020603050405020304" pitchFamily="18" charset="0"/>
              </a:rPr>
              <a:t>Software Using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 : </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pythonkivy,Cv2</a:t>
            </a:r>
            <a:r>
              <a:rPr lang="en-US" sz="4000" dirty="0">
                <a:solidFill>
                  <a:schemeClr val="bg1"/>
                </a:solidFill>
                <a:latin typeface="Times New Roman" panose="02020603050405020304" pitchFamily="18" charset="0"/>
                <a:cs typeface="Times New Roman" panose="02020603050405020304" pitchFamily="18" charset="0"/>
              </a:rPr>
              <a:t>, </a:t>
            </a:r>
            <a:endParaRPr lang="en-US" sz="4000" dirty="0" smtClean="0">
              <a:solidFill>
                <a:schemeClr val="bg1"/>
              </a:solidFill>
              <a:latin typeface="Times New Roman" panose="02020603050405020304" pitchFamily="18" charset="0"/>
              <a:cs typeface="Times New Roman" panose="02020603050405020304" pitchFamily="18" charset="0"/>
            </a:endParaRPr>
          </a:p>
          <a:p>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				Face Recognition	, PYTTSX3</a:t>
            </a:r>
            <a:r>
              <a:rPr lang="en-IN" dirty="0" smtClean="0"/>
              <a:t> </a:t>
            </a:r>
            <a:endParaRPr lang="en-US" sz="4000" dirty="0">
              <a:solidFill>
                <a:schemeClr val="bg1"/>
              </a:solidFill>
              <a:latin typeface="Times New Roman" panose="02020603050405020304" pitchFamily="18" charset="0"/>
              <a:cs typeface="Times New Roman" panose="02020603050405020304" pitchFamily="18" charset="0"/>
            </a:endParaRPr>
          </a:p>
          <a:p>
            <a:pPr lvl="0"/>
            <a:r>
              <a:rPr lang="en-US" sz="4000" dirty="0" smtClean="0">
                <a:solidFill>
                  <a:srgbClr val="FFFF00"/>
                </a:solidFill>
                <a:latin typeface="Times New Roman" panose="02020603050405020304" pitchFamily="18" charset="0"/>
                <a:cs typeface="Times New Roman" panose="02020603050405020304" pitchFamily="18" charset="0"/>
              </a:rPr>
              <a:t>Editor</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smtClean="0">
                <a:solidFill>
                  <a:schemeClr val="bg1"/>
                </a:solidFill>
                <a:latin typeface="Times New Roman" panose="02020603050405020304" pitchFamily="18" charset="0"/>
                <a:cs typeface="Times New Roman" panose="02020603050405020304" pitchFamily="18" charset="0"/>
              </a:rPr>
              <a:t>        :</a:t>
            </a:r>
            <a:r>
              <a:rPr lang="en-US" sz="4000" dirty="0">
                <a:solidFill>
                  <a:schemeClr val="bg1"/>
                </a:solidFill>
                <a:latin typeface="Times New Roman" panose="02020603050405020304" pitchFamily="18" charset="0"/>
                <a:cs typeface="Times New Roman" panose="02020603050405020304" pitchFamily="18" charset="0"/>
              </a:rPr>
              <a:t>	VS Code / </a:t>
            </a:r>
            <a:r>
              <a:rPr lang="en-US" sz="4000" dirty="0" err="1">
                <a:solidFill>
                  <a:schemeClr val="bg1"/>
                </a:solidFill>
                <a:latin typeface="Times New Roman" panose="02020603050405020304" pitchFamily="18" charset="0"/>
                <a:cs typeface="Times New Roman" panose="02020603050405020304" pitchFamily="18" charset="0"/>
              </a:rPr>
              <a:t>Anyother</a:t>
            </a:r>
            <a:r>
              <a:rPr lang="en-US" sz="4000" dirty="0">
                <a:solidFill>
                  <a:schemeClr val="bg1"/>
                </a:solidFill>
                <a:latin typeface="Times New Roman" panose="02020603050405020304" pitchFamily="18" charset="0"/>
                <a:cs typeface="Times New Roman" panose="02020603050405020304" pitchFamily="18" charset="0"/>
              </a:rPr>
              <a:t> Text Editor</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40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276600" y="17145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INTERFACE</a:t>
            </a:r>
            <a:endParaRPr lang="en-US" sz="11900" dirty="0">
              <a:solidFill>
                <a:schemeClr val="bg1"/>
              </a:solidFill>
              <a:latin typeface="Computer Says No"/>
            </a:endParaRPr>
          </a:p>
        </p:txBody>
      </p:sp>
      <p:sp>
        <p:nvSpPr>
          <p:cNvPr id="5" name="TextBox 9"/>
          <p:cNvSpPr txBox="1"/>
          <p:nvPr/>
        </p:nvSpPr>
        <p:spPr>
          <a:xfrm>
            <a:off x="2362200" y="2817366"/>
            <a:ext cx="14895226" cy="6206827"/>
          </a:xfrm>
          <a:prstGeom prst="rect">
            <a:avLst/>
          </a:prstGeom>
        </p:spPr>
        <p:txBody>
          <a:bodyPr wrap="square" lIns="0" tIns="0" rIns="0" bIns="0" rtlCol="0" anchor="t">
            <a:spAutoFit/>
          </a:bodyPr>
          <a:lstStyle/>
          <a:p>
            <a:pPr marL="457200" indent="-457200" algn="just">
              <a:lnSpc>
                <a:spcPts val="4378"/>
              </a:lnSpc>
              <a:buFont typeface="Arial" panose="020B0604020202020204" pitchFamily="34" charset="0"/>
              <a:buChar char="•"/>
            </a:pPr>
            <a:r>
              <a:rPr lang="en-US" sz="2400" b="1" dirty="0">
                <a:solidFill>
                  <a:srgbClr val="FFFF00"/>
                </a:solidFill>
                <a:latin typeface="Poppins Light" panose="020B0604020202020204" charset="0"/>
                <a:cs typeface="Poppins Light" panose="020B0604020202020204" charset="0"/>
              </a:rPr>
              <a:t>Voice Recognition</a:t>
            </a:r>
            <a:r>
              <a:rPr lang="en-US" sz="2400" dirty="0">
                <a:solidFill>
                  <a:schemeClr val="bg1"/>
                </a:solidFill>
                <a:latin typeface="Poppins Light" panose="020B0604020202020204" charset="0"/>
                <a:cs typeface="Poppins Light" panose="020B0604020202020204" charset="0"/>
              </a:rPr>
              <a:t>: Implement voice recognition technology to allow patients to register by speaking their details. This feature enhances accessibility, especially for individuals with disabilities or those who prefer voice input over </a:t>
            </a:r>
            <a:r>
              <a:rPr lang="en-US" sz="2400" dirty="0" smtClean="0">
                <a:solidFill>
                  <a:schemeClr val="bg1"/>
                </a:solidFill>
                <a:latin typeface="Poppins Light" panose="020B0604020202020204" charset="0"/>
                <a:cs typeface="Poppins Light" panose="020B0604020202020204" charset="0"/>
              </a:rPr>
              <a:t>typing</a:t>
            </a:r>
          </a:p>
          <a:p>
            <a:pPr algn="just">
              <a:lnSpc>
                <a:spcPts val="4378"/>
              </a:lnSpc>
            </a:pPr>
            <a:endParaRPr lang="en-US" sz="2400" dirty="0" smtClean="0">
              <a:solidFill>
                <a:schemeClr val="bg1"/>
              </a:solidFill>
              <a:latin typeface="Poppins Light" panose="020B0604020202020204" charset="0"/>
              <a:cs typeface="Poppins Light" panose="020B0604020202020204" charset="0"/>
            </a:endParaRPr>
          </a:p>
          <a:p>
            <a:pPr marL="457200" indent="-457200" algn="just">
              <a:lnSpc>
                <a:spcPts val="4378"/>
              </a:lnSpc>
              <a:buFont typeface="Arial" panose="020B0604020202020204" pitchFamily="34" charset="0"/>
              <a:buChar char="•"/>
            </a:pPr>
            <a:r>
              <a:rPr lang="en-US" sz="2400" b="1" smtClean="0">
                <a:solidFill>
                  <a:srgbClr val="FFFF00"/>
                </a:solidFill>
                <a:latin typeface="Poppins Light" panose="020B0604020202020204" charset="0"/>
                <a:cs typeface="Poppins Light" panose="020B0604020202020204" charset="0"/>
              </a:rPr>
              <a:t>Touchscreen </a:t>
            </a:r>
            <a:r>
              <a:rPr lang="en-US" sz="2400" smtClean="0">
                <a:solidFill>
                  <a:schemeClr val="bg1"/>
                </a:solidFill>
                <a:latin typeface="Poppins Light" panose="020B0604020202020204" charset="0"/>
                <a:cs typeface="Poppins Light" panose="020B0604020202020204" charset="0"/>
              </a:rPr>
              <a:t>: </a:t>
            </a:r>
            <a:r>
              <a:rPr lang="en-US" sz="2400" dirty="0">
                <a:solidFill>
                  <a:schemeClr val="bg1"/>
                </a:solidFill>
                <a:latin typeface="Poppins Light" panose="020B0604020202020204" charset="0"/>
                <a:cs typeface="Poppins Light" panose="020B0604020202020204" charset="0"/>
              </a:rPr>
              <a:t>Install touchscreen kiosks in healthcare facilities where patients can register themselves upon arrival. The interface should be </a:t>
            </a:r>
            <a:r>
              <a:rPr lang="en-US" sz="2400" dirty="0" err="1" smtClean="0">
                <a:solidFill>
                  <a:schemeClr val="bg1"/>
                </a:solidFill>
                <a:latin typeface="Poppins Light" panose="020B0604020202020204" charset="0"/>
                <a:cs typeface="Poppins Light" panose="020B0604020202020204" charset="0"/>
              </a:rPr>
              <a:t>userfriendly</a:t>
            </a:r>
            <a:r>
              <a:rPr lang="en-US" sz="2400" dirty="0" smtClean="0">
                <a:solidFill>
                  <a:schemeClr val="bg1"/>
                </a:solidFill>
                <a:latin typeface="Poppins Light" panose="020B0604020202020204" charset="0"/>
                <a:cs typeface="Poppins Light" panose="020B0604020202020204" charset="0"/>
              </a:rPr>
              <a:t> </a:t>
            </a:r>
            <a:r>
              <a:rPr lang="en-US" sz="2400" dirty="0">
                <a:solidFill>
                  <a:schemeClr val="bg1"/>
                </a:solidFill>
                <a:latin typeface="Poppins Light" panose="020B0604020202020204" charset="0"/>
                <a:cs typeface="Poppins Light" panose="020B0604020202020204" charset="0"/>
              </a:rPr>
              <a:t>and guide patients through the registration process step by </a:t>
            </a:r>
            <a:r>
              <a:rPr lang="en-US" sz="2400" dirty="0" smtClean="0">
                <a:solidFill>
                  <a:schemeClr val="bg1"/>
                </a:solidFill>
                <a:latin typeface="Poppins Light" panose="020B0604020202020204" charset="0"/>
                <a:cs typeface="Poppins Light" panose="020B0604020202020204" charset="0"/>
              </a:rPr>
              <a:t>step.</a:t>
            </a:r>
          </a:p>
          <a:p>
            <a:pPr algn="just">
              <a:lnSpc>
                <a:spcPts val="4378"/>
              </a:lnSpc>
            </a:pPr>
            <a:endParaRPr lang="en-US" sz="2400" dirty="0" smtClean="0">
              <a:solidFill>
                <a:schemeClr val="bg1"/>
              </a:solidFill>
              <a:latin typeface="Poppins Light" panose="020B0604020202020204" charset="0"/>
              <a:cs typeface="Poppins Light" panose="020B0604020202020204" charset="0"/>
            </a:endParaRPr>
          </a:p>
          <a:p>
            <a:pPr marL="457200" indent="-457200" algn="just">
              <a:lnSpc>
                <a:spcPts val="4378"/>
              </a:lnSpc>
              <a:buFont typeface="Arial" panose="020B0604020202020204" pitchFamily="34" charset="0"/>
              <a:buChar char="•"/>
            </a:pPr>
            <a:r>
              <a:rPr lang="en-US" sz="2400" b="1" dirty="0" smtClean="0">
                <a:solidFill>
                  <a:srgbClr val="FFFF00"/>
                </a:solidFill>
                <a:latin typeface="Poppins Light" panose="020B0604020202020204" charset="0"/>
                <a:cs typeface="Poppins Light" panose="020B0604020202020204" charset="0"/>
              </a:rPr>
              <a:t>Online </a:t>
            </a:r>
            <a:r>
              <a:rPr lang="en-US" sz="2400" b="1" dirty="0">
                <a:solidFill>
                  <a:srgbClr val="FFFF00"/>
                </a:solidFill>
                <a:latin typeface="Poppins Light" panose="020B0604020202020204" charset="0"/>
                <a:cs typeface="Poppins Light" panose="020B0604020202020204" charset="0"/>
              </a:rPr>
              <a:t>Forms</a:t>
            </a:r>
            <a:r>
              <a:rPr lang="en-US" sz="2400" dirty="0">
                <a:solidFill>
                  <a:schemeClr val="bg1"/>
                </a:solidFill>
                <a:latin typeface="Poppins Light" panose="020B0604020202020204" charset="0"/>
                <a:cs typeface="Poppins Light" panose="020B0604020202020204" charset="0"/>
              </a:rPr>
              <a:t>: Provide online forms that patients can fill out from the comfort of their homes before their appointment. Ensure that the forms are easy to access, fill, and submit securely over the internet</a:t>
            </a:r>
          </a:p>
        </p:txBody>
      </p:sp>
    </p:spTree>
    <p:extLst>
      <p:ext uri="{BB962C8B-B14F-4D97-AF65-F5344CB8AC3E}">
        <p14:creationId xmlns:p14="http://schemas.microsoft.com/office/powerpoint/2010/main" val="274274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IN"/>
          </a:p>
        </p:txBody>
      </p:sp>
      <p:sp>
        <p:nvSpPr>
          <p:cNvPr id="7" name="Freeform 7"/>
          <p:cNvSpPr/>
          <p:nvPr/>
        </p:nvSpPr>
        <p:spPr>
          <a:xfrm>
            <a:off x="-3089529" y="-782246"/>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4"/>
            <a:stretch>
              <a:fillRect/>
            </a:stretch>
          </a:blipFill>
        </p:spPr>
        <p:txBody>
          <a:bodyPr/>
          <a:lstStyle/>
          <a:p>
            <a:endParaRPr lang="en-IN"/>
          </a:p>
        </p:txBody>
      </p:sp>
      <p:sp>
        <p:nvSpPr>
          <p:cNvPr id="16" name="TextBox 16"/>
          <p:cNvSpPr txBox="1"/>
          <p:nvPr/>
        </p:nvSpPr>
        <p:spPr>
          <a:xfrm>
            <a:off x="3124200" y="2019300"/>
            <a:ext cx="12622214" cy="1102866"/>
          </a:xfrm>
          <a:prstGeom prst="rect">
            <a:avLst/>
          </a:prstGeom>
        </p:spPr>
        <p:txBody>
          <a:bodyPr wrap="square" lIns="0" tIns="0" rIns="0" bIns="0" rtlCol="0" anchor="t">
            <a:spAutoFit/>
          </a:bodyPr>
          <a:lstStyle/>
          <a:p>
            <a:pPr lvl="0">
              <a:lnSpc>
                <a:spcPts val="8568"/>
              </a:lnSpc>
              <a:spcBef>
                <a:spcPct val="0"/>
              </a:spcBef>
            </a:pPr>
            <a:r>
              <a:rPr lang="en-US" sz="11900" dirty="0" smtClean="0">
                <a:solidFill>
                  <a:schemeClr val="bg1"/>
                </a:solidFill>
                <a:latin typeface="Computer Says No"/>
              </a:rPr>
              <a:t>CONSTRAINTS </a:t>
            </a:r>
            <a:endParaRPr lang="en-US" sz="11900" dirty="0">
              <a:solidFill>
                <a:schemeClr val="bg1"/>
              </a:solidFill>
              <a:latin typeface="Computer Says No"/>
            </a:endParaRPr>
          </a:p>
        </p:txBody>
      </p:sp>
      <p:sp>
        <p:nvSpPr>
          <p:cNvPr id="5" name="TextBox 9"/>
          <p:cNvSpPr txBox="1"/>
          <p:nvPr/>
        </p:nvSpPr>
        <p:spPr>
          <a:xfrm>
            <a:off x="5715000" y="3639195"/>
            <a:ext cx="7315200" cy="3385542"/>
          </a:xfrm>
          <a:prstGeom prst="rect">
            <a:avLst/>
          </a:prstGeom>
        </p:spPr>
        <p:txBody>
          <a:bodyPr wrap="square" lIns="0" tIns="0" rIns="0" bIns="0" rtlCol="0" anchor="t">
            <a:spAutoFit/>
          </a:bodyPr>
          <a:lstStyle/>
          <a:p>
            <a:pPr marL="342900" indent="-342900" algn="just">
              <a:lnSpc>
                <a:spcPts val="4378"/>
              </a:lnSpc>
              <a:buFont typeface="Wingdings" panose="05000000000000000000" pitchFamily="2" charset="2"/>
              <a:buChar char="v"/>
            </a:pPr>
            <a:r>
              <a:rPr lang="en-IN" sz="2400" b="1" dirty="0">
                <a:solidFill>
                  <a:schemeClr val="bg1"/>
                </a:solidFill>
                <a:latin typeface="Times New Roman" panose="02020603050405020304" pitchFamily="18" charset="0"/>
                <a:cs typeface="Times New Roman" panose="02020603050405020304" pitchFamily="18" charset="0"/>
              </a:rPr>
              <a:t>Regulatory Approval and </a:t>
            </a:r>
            <a:r>
              <a:rPr lang="en-IN" sz="2400" b="1" dirty="0" smtClean="0">
                <a:solidFill>
                  <a:schemeClr val="bg1"/>
                </a:solidFill>
                <a:latin typeface="Times New Roman" panose="02020603050405020304" pitchFamily="18" charset="0"/>
                <a:cs typeface="Times New Roman" panose="02020603050405020304" pitchFamily="18" charset="0"/>
              </a:rPr>
              <a:t>Certification</a:t>
            </a:r>
            <a:endParaRPr lang="en-US" sz="3200" dirty="0">
              <a:solidFill>
                <a:schemeClr val="bg1"/>
              </a:solidFill>
              <a:latin typeface="Times New Roman" panose="02020603050405020304" pitchFamily="18" charset="0"/>
              <a:cs typeface="Times New Roman" panose="02020603050405020304" pitchFamily="18" charset="0"/>
            </a:endParaRPr>
          </a:p>
          <a:p>
            <a:pPr marL="342900" indent="-342900" algn="just">
              <a:lnSpc>
                <a:spcPts val="4378"/>
              </a:lnSpc>
              <a:buFont typeface="Wingdings" panose="05000000000000000000" pitchFamily="2" charset="2"/>
              <a:buChar char="v"/>
            </a:pPr>
            <a:r>
              <a:rPr lang="en-IN" sz="2400" b="1" dirty="0">
                <a:solidFill>
                  <a:schemeClr val="bg1"/>
                </a:solidFill>
                <a:latin typeface="Times New Roman" panose="02020603050405020304" pitchFamily="18" charset="0"/>
                <a:cs typeface="Times New Roman" panose="02020603050405020304" pitchFamily="18" charset="0"/>
              </a:rPr>
              <a:t>Network </a:t>
            </a:r>
            <a:r>
              <a:rPr lang="en-IN" sz="2400" b="1" dirty="0" smtClean="0">
                <a:solidFill>
                  <a:schemeClr val="bg1"/>
                </a:solidFill>
                <a:latin typeface="Times New Roman" panose="02020603050405020304" pitchFamily="18" charset="0"/>
                <a:cs typeface="Times New Roman" panose="02020603050405020304" pitchFamily="18" charset="0"/>
              </a:rPr>
              <a:t>Connectivity</a:t>
            </a:r>
          </a:p>
          <a:p>
            <a:pPr marL="342900" indent="-342900" algn="just">
              <a:lnSpc>
                <a:spcPts val="4378"/>
              </a:lnSpc>
              <a:buFont typeface="Wingdings" panose="05000000000000000000" pitchFamily="2" charset="2"/>
              <a:buChar char="v"/>
            </a:pPr>
            <a:r>
              <a:rPr lang="en-IN" sz="2400" b="1" dirty="0">
                <a:solidFill>
                  <a:schemeClr val="bg1"/>
                </a:solidFill>
                <a:latin typeface="Times New Roman" panose="02020603050405020304" pitchFamily="18" charset="0"/>
                <a:cs typeface="Times New Roman" panose="02020603050405020304" pitchFamily="18" charset="0"/>
              </a:rPr>
              <a:t>User Experience (UX</a:t>
            </a:r>
            <a:r>
              <a:rPr lang="en-IN" sz="2400" b="1" dirty="0" smtClean="0">
                <a:solidFill>
                  <a:schemeClr val="bg1"/>
                </a:solidFill>
                <a:latin typeface="Times New Roman" panose="02020603050405020304" pitchFamily="18" charset="0"/>
                <a:cs typeface="Times New Roman" panose="02020603050405020304" pitchFamily="18" charset="0"/>
              </a:rPr>
              <a:t>)</a:t>
            </a:r>
          </a:p>
          <a:p>
            <a:pPr marL="342900" indent="-342900" algn="just">
              <a:lnSpc>
                <a:spcPts val="4378"/>
              </a:lnSpc>
              <a:buFont typeface="Wingdings" panose="05000000000000000000" pitchFamily="2" charset="2"/>
              <a:buChar char="v"/>
            </a:pPr>
            <a:r>
              <a:rPr lang="en-IN" sz="2400" b="1" dirty="0" smtClean="0">
                <a:solidFill>
                  <a:schemeClr val="bg1"/>
                </a:solidFill>
                <a:latin typeface="Times New Roman" panose="02020603050405020304" pitchFamily="18" charset="0"/>
                <a:cs typeface="Times New Roman" panose="02020603050405020304" pitchFamily="18" charset="0"/>
              </a:rPr>
              <a:t>Accessibility</a:t>
            </a:r>
          </a:p>
          <a:p>
            <a:pPr marL="342900" indent="-342900" algn="just">
              <a:lnSpc>
                <a:spcPts val="4378"/>
              </a:lnSpc>
              <a:buFont typeface="Wingdings" panose="05000000000000000000" pitchFamily="2" charset="2"/>
              <a:buChar char="v"/>
            </a:pPr>
            <a:r>
              <a:rPr lang="en-IN" sz="2400" b="1" dirty="0">
                <a:solidFill>
                  <a:schemeClr val="bg1"/>
                </a:solidFill>
                <a:latin typeface="Times New Roman" panose="02020603050405020304" pitchFamily="18" charset="0"/>
                <a:cs typeface="Times New Roman" panose="02020603050405020304" pitchFamily="18" charset="0"/>
              </a:rPr>
              <a:t>Data Accuracy and </a:t>
            </a:r>
            <a:r>
              <a:rPr lang="en-IN" sz="2400" b="1" dirty="0" smtClean="0">
                <a:solidFill>
                  <a:schemeClr val="bg1"/>
                </a:solidFill>
                <a:latin typeface="Times New Roman" panose="02020603050405020304" pitchFamily="18" charset="0"/>
                <a:cs typeface="Times New Roman" panose="02020603050405020304" pitchFamily="18" charset="0"/>
              </a:rPr>
              <a:t>Validation</a:t>
            </a:r>
          </a:p>
          <a:p>
            <a:pPr marL="342900" indent="-342900" algn="just">
              <a:lnSpc>
                <a:spcPts val="4378"/>
              </a:lnSpc>
              <a:buFont typeface="Wingdings" panose="05000000000000000000" pitchFamily="2" charset="2"/>
              <a:buChar char="v"/>
            </a:pPr>
            <a:r>
              <a:rPr lang="en-IN" sz="2400" b="1" dirty="0">
                <a:solidFill>
                  <a:schemeClr val="bg1"/>
                </a:solidFill>
                <a:latin typeface="Times New Roman" panose="02020603050405020304" pitchFamily="18" charset="0"/>
                <a:cs typeface="Times New Roman" panose="02020603050405020304" pitchFamily="18" charset="0"/>
              </a:rPr>
              <a:t>Security and Privacy Regulations</a:t>
            </a:r>
            <a:endParaRPr lang="en-IN" sz="2400" b="1" dirty="0" smtClean="0">
              <a:solidFill>
                <a:schemeClr val="bg1"/>
              </a:solidFill>
              <a:latin typeface="Times New Roman" panose="02020603050405020304" pitchFamily="18" charset="0"/>
              <a:cs typeface="Times New Roman" panose="02020603050405020304" pitchFamily="18" charset="0"/>
            </a:endParaRPr>
          </a:p>
        </p:txBody>
      </p:sp>
      <p:sp>
        <p:nvSpPr>
          <p:cNvPr id="6" name="Freeform 5"/>
          <p:cNvSpPr/>
          <p:nvPr/>
        </p:nvSpPr>
        <p:spPr>
          <a:xfrm>
            <a:off x="13335000" y="245505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8" name="Freeform 6"/>
          <p:cNvSpPr/>
          <p:nvPr/>
        </p:nvSpPr>
        <p:spPr>
          <a:xfrm>
            <a:off x="14500874"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9" name="Freeform 7"/>
          <p:cNvSpPr/>
          <p:nvPr/>
        </p:nvSpPr>
        <p:spPr>
          <a:xfrm>
            <a:off x="13332992" y="4756611"/>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0" name="Freeform 8"/>
          <p:cNvSpPr/>
          <p:nvPr/>
        </p:nvSpPr>
        <p:spPr>
          <a:xfrm>
            <a:off x="12155229"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IN"/>
          </a:p>
        </p:txBody>
      </p:sp>
      <p:sp>
        <p:nvSpPr>
          <p:cNvPr id="11" name="Freeform 13"/>
          <p:cNvSpPr/>
          <p:nvPr/>
        </p:nvSpPr>
        <p:spPr>
          <a:xfrm>
            <a:off x="14026610" y="3198934"/>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IN"/>
          </a:p>
        </p:txBody>
      </p:sp>
      <p:sp>
        <p:nvSpPr>
          <p:cNvPr id="12" name="Freeform 14"/>
          <p:cNvSpPr/>
          <p:nvPr/>
        </p:nvSpPr>
        <p:spPr>
          <a:xfrm>
            <a:off x="15172838" y="4313131"/>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txBody>
          <a:bodyPr/>
          <a:lstStyle/>
          <a:p>
            <a:endParaRPr lang="en-IN"/>
          </a:p>
        </p:txBody>
      </p:sp>
      <p:sp>
        <p:nvSpPr>
          <p:cNvPr id="13" name="Freeform 15"/>
          <p:cNvSpPr/>
          <p:nvPr/>
        </p:nvSpPr>
        <p:spPr>
          <a:xfrm>
            <a:off x="13900571" y="5437820"/>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txBody>
          <a:bodyPr/>
          <a:lstStyle/>
          <a:p>
            <a:endParaRPr lang="en-IN"/>
          </a:p>
        </p:txBody>
      </p:sp>
      <p:sp>
        <p:nvSpPr>
          <p:cNvPr id="14" name="Freeform 17"/>
          <p:cNvSpPr/>
          <p:nvPr/>
        </p:nvSpPr>
        <p:spPr>
          <a:xfrm>
            <a:off x="12843857" y="4313131"/>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txBody>
          <a:bodyPr/>
          <a:lstStyle/>
          <a:p>
            <a:endParaRPr lang="en-IN"/>
          </a:p>
        </p:txBody>
      </p:sp>
    </p:spTree>
    <p:extLst>
      <p:ext uri="{BB962C8B-B14F-4D97-AF65-F5344CB8AC3E}">
        <p14:creationId xmlns:p14="http://schemas.microsoft.com/office/powerpoint/2010/main" val="354984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5230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a:p>
        </p:txBody>
      </p:sp>
      <p:sp>
        <p:nvSpPr>
          <p:cNvPr id="7" name="Freeform 7"/>
          <p:cNvSpPr/>
          <p:nvPr/>
        </p:nvSpPr>
        <p:spPr>
          <a:xfrm>
            <a:off x="-3200400" y="-2612910"/>
            <a:ext cx="6759572" cy="5911619"/>
          </a:xfrm>
          <a:custGeom>
            <a:avLst/>
            <a:gdLst/>
            <a:ahLst/>
            <a:cxnLst/>
            <a:rect l="l" t="t" r="r" b="b"/>
            <a:pathLst>
              <a:path w="6759572" h="5911619">
                <a:moveTo>
                  <a:pt x="0" y="0"/>
                </a:moveTo>
                <a:lnTo>
                  <a:pt x="6759572" y="0"/>
                </a:lnTo>
                <a:lnTo>
                  <a:pt x="6759572" y="5911619"/>
                </a:lnTo>
                <a:lnTo>
                  <a:pt x="0" y="5911619"/>
                </a:lnTo>
                <a:lnTo>
                  <a:pt x="0" y="0"/>
                </a:lnTo>
                <a:close/>
              </a:path>
            </a:pathLst>
          </a:custGeom>
          <a:blipFill>
            <a:blip r:embed="rId3"/>
            <a:stretch>
              <a:fillRect/>
            </a:stretch>
          </a:blipFill>
        </p:spPr>
        <p:txBody>
          <a:bodyPr/>
          <a:lstStyle/>
          <a:p>
            <a:endParaRPr lang="en-IN"/>
          </a:p>
        </p:txBody>
      </p:sp>
      <p:sp>
        <p:nvSpPr>
          <p:cNvPr id="16" name="TextBox 16"/>
          <p:cNvSpPr txBox="1"/>
          <p:nvPr/>
        </p:nvSpPr>
        <p:spPr>
          <a:xfrm>
            <a:off x="3124200" y="1255434"/>
            <a:ext cx="9464070" cy="1102866"/>
          </a:xfrm>
          <a:prstGeom prst="rect">
            <a:avLst/>
          </a:prstGeom>
        </p:spPr>
        <p:txBody>
          <a:bodyPr wrap="square" lIns="0" tIns="0" rIns="0" bIns="0" rtlCol="0" anchor="t">
            <a:spAutoFit/>
          </a:bodyPr>
          <a:lstStyle/>
          <a:p>
            <a:pPr marL="0" lvl="0" indent="0">
              <a:lnSpc>
                <a:spcPts val="8568"/>
              </a:lnSpc>
              <a:spcBef>
                <a:spcPct val="0"/>
              </a:spcBef>
            </a:pPr>
            <a:r>
              <a:rPr lang="en-US" sz="11900" dirty="0" smtClean="0">
                <a:solidFill>
                  <a:schemeClr val="bg1"/>
                </a:solidFill>
                <a:latin typeface="Computer Says No"/>
              </a:rPr>
              <a:t>HARDWARE REQUIREMENT</a:t>
            </a:r>
            <a:endParaRPr lang="en-US" sz="11900" dirty="0">
              <a:solidFill>
                <a:schemeClr val="bg1"/>
              </a:solidFill>
              <a:latin typeface="Computer Says No"/>
            </a:endParaRPr>
          </a:p>
        </p:txBody>
      </p:sp>
      <p:sp>
        <p:nvSpPr>
          <p:cNvPr id="19" name="Freeform 5"/>
          <p:cNvSpPr/>
          <p:nvPr/>
        </p:nvSpPr>
        <p:spPr>
          <a:xfrm>
            <a:off x="13335000" y="2455055"/>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0" name="Freeform 6"/>
          <p:cNvSpPr/>
          <p:nvPr/>
        </p:nvSpPr>
        <p:spPr>
          <a:xfrm>
            <a:off x="14500874"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1" name="Freeform 7"/>
          <p:cNvSpPr/>
          <p:nvPr/>
        </p:nvSpPr>
        <p:spPr>
          <a:xfrm>
            <a:off x="13332992" y="4756611"/>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2" name="Freeform 8"/>
          <p:cNvSpPr/>
          <p:nvPr/>
        </p:nvSpPr>
        <p:spPr>
          <a:xfrm>
            <a:off x="12155229" y="3638602"/>
            <a:ext cx="2165300" cy="2165300"/>
          </a:xfrm>
          <a:custGeom>
            <a:avLst/>
            <a:gdLst/>
            <a:ahLst/>
            <a:cxnLst/>
            <a:rect l="l" t="t" r="r" b="b"/>
            <a:pathLst>
              <a:path w="2165300" h="2165300">
                <a:moveTo>
                  <a:pt x="0" y="0"/>
                </a:moveTo>
                <a:lnTo>
                  <a:pt x="2165300" y="0"/>
                </a:lnTo>
                <a:lnTo>
                  <a:pt x="2165300" y="2165300"/>
                </a:lnTo>
                <a:lnTo>
                  <a:pt x="0" y="21653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IN"/>
          </a:p>
        </p:txBody>
      </p:sp>
      <p:sp>
        <p:nvSpPr>
          <p:cNvPr id="23" name="Freeform 13"/>
          <p:cNvSpPr/>
          <p:nvPr/>
        </p:nvSpPr>
        <p:spPr>
          <a:xfrm>
            <a:off x="14026610" y="3198934"/>
            <a:ext cx="778063" cy="778063"/>
          </a:xfrm>
          <a:custGeom>
            <a:avLst/>
            <a:gdLst/>
            <a:ahLst/>
            <a:cxnLst/>
            <a:rect l="l" t="t" r="r" b="b"/>
            <a:pathLst>
              <a:path w="778063" h="778063">
                <a:moveTo>
                  <a:pt x="0" y="0"/>
                </a:moveTo>
                <a:lnTo>
                  <a:pt x="778063" y="0"/>
                </a:lnTo>
                <a:lnTo>
                  <a:pt x="778063" y="778062"/>
                </a:lnTo>
                <a:lnTo>
                  <a:pt x="0" y="7780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IN"/>
          </a:p>
        </p:txBody>
      </p:sp>
      <p:sp>
        <p:nvSpPr>
          <p:cNvPr id="24" name="Freeform 14"/>
          <p:cNvSpPr/>
          <p:nvPr/>
        </p:nvSpPr>
        <p:spPr>
          <a:xfrm>
            <a:off x="15172838" y="4313131"/>
            <a:ext cx="821371" cy="778063"/>
          </a:xfrm>
          <a:custGeom>
            <a:avLst/>
            <a:gdLst/>
            <a:ahLst/>
            <a:cxnLst/>
            <a:rect l="l" t="t" r="r" b="b"/>
            <a:pathLst>
              <a:path w="821371" h="778063">
                <a:moveTo>
                  <a:pt x="0" y="0"/>
                </a:moveTo>
                <a:lnTo>
                  <a:pt x="821371" y="0"/>
                </a:lnTo>
                <a:lnTo>
                  <a:pt x="821371" y="778063"/>
                </a:lnTo>
                <a:lnTo>
                  <a:pt x="0" y="77806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a:ln cap="sq">
            <a:noFill/>
            <a:prstDash val="solid"/>
            <a:miter/>
          </a:ln>
        </p:spPr>
        <p:txBody>
          <a:bodyPr/>
          <a:lstStyle/>
          <a:p>
            <a:endParaRPr lang="en-IN"/>
          </a:p>
        </p:txBody>
      </p:sp>
      <p:sp>
        <p:nvSpPr>
          <p:cNvPr id="25" name="Freeform 15"/>
          <p:cNvSpPr/>
          <p:nvPr/>
        </p:nvSpPr>
        <p:spPr>
          <a:xfrm>
            <a:off x="13900571" y="5437820"/>
            <a:ext cx="1034157" cy="802882"/>
          </a:xfrm>
          <a:custGeom>
            <a:avLst/>
            <a:gdLst/>
            <a:ahLst/>
            <a:cxnLst/>
            <a:rect l="l" t="t" r="r" b="b"/>
            <a:pathLst>
              <a:path w="1034157" h="802882">
                <a:moveTo>
                  <a:pt x="0" y="0"/>
                </a:moveTo>
                <a:lnTo>
                  <a:pt x="1034158" y="0"/>
                </a:lnTo>
                <a:lnTo>
                  <a:pt x="1034158" y="802882"/>
                </a:lnTo>
                <a:lnTo>
                  <a:pt x="0" y="80288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txBody>
          <a:bodyPr/>
          <a:lstStyle/>
          <a:p>
            <a:endParaRPr lang="en-IN"/>
          </a:p>
        </p:txBody>
      </p:sp>
      <p:sp>
        <p:nvSpPr>
          <p:cNvPr id="26" name="Freeform 17"/>
          <p:cNvSpPr/>
          <p:nvPr/>
        </p:nvSpPr>
        <p:spPr>
          <a:xfrm>
            <a:off x="12843857" y="4313131"/>
            <a:ext cx="788044" cy="816242"/>
          </a:xfrm>
          <a:custGeom>
            <a:avLst/>
            <a:gdLst/>
            <a:ahLst/>
            <a:cxnLst/>
            <a:rect l="l" t="t" r="r" b="b"/>
            <a:pathLst>
              <a:path w="788044" h="816242">
                <a:moveTo>
                  <a:pt x="0" y="0"/>
                </a:moveTo>
                <a:lnTo>
                  <a:pt x="788044" y="0"/>
                </a:lnTo>
                <a:lnTo>
                  <a:pt x="788044" y="816242"/>
                </a:lnTo>
                <a:lnTo>
                  <a:pt x="0" y="816242"/>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txBody>
          <a:bodyPr/>
          <a:lstStyle/>
          <a:p>
            <a:endParaRPr lang="en-IN"/>
          </a:p>
        </p:txBody>
      </p:sp>
      <p:sp>
        <p:nvSpPr>
          <p:cNvPr id="36" name="TextBox 9"/>
          <p:cNvSpPr txBox="1"/>
          <p:nvPr/>
        </p:nvSpPr>
        <p:spPr>
          <a:xfrm>
            <a:off x="2606540" y="3638602"/>
            <a:ext cx="9748405" cy="3693319"/>
          </a:xfrm>
          <a:prstGeom prst="rect">
            <a:avLst/>
          </a:prstGeom>
        </p:spPr>
        <p:txBody>
          <a:bodyPr wrap="square" lIns="0" tIns="0" rIns="0" bIns="0" rtlCol="0" anchor="t">
            <a:spAutoFit/>
          </a:bodyPr>
          <a:lstStyle/>
          <a:p>
            <a:pPr lvl="0"/>
            <a:r>
              <a:rPr lang="en-US" sz="4000" dirty="0">
                <a:solidFill>
                  <a:srgbClr val="FFFF00"/>
                </a:solidFill>
                <a:latin typeface="Times New Roman" panose="02020603050405020304" pitchFamily="18" charset="0"/>
                <a:cs typeface="Times New Roman" panose="02020603050405020304" pitchFamily="18" charset="0"/>
              </a:rPr>
              <a:t>Processor</a:t>
            </a:r>
            <a:r>
              <a:rPr lang="en-US" sz="4000" dirty="0">
                <a:solidFill>
                  <a:schemeClr val="bg1"/>
                </a:solidFill>
                <a:latin typeface="Times New Roman" panose="02020603050405020304" pitchFamily="18" charset="0"/>
                <a:cs typeface="Times New Roman" panose="02020603050405020304" pitchFamily="18" charset="0"/>
              </a:rPr>
              <a:t>	 :	 Intel Core i3 or </a:t>
            </a:r>
            <a:r>
              <a:rPr lang="en-US" sz="4000" dirty="0" smtClean="0">
                <a:solidFill>
                  <a:schemeClr val="bg1"/>
                </a:solidFill>
                <a:latin typeface="Times New Roman" panose="02020603050405020304" pitchFamily="18" charset="0"/>
                <a:cs typeface="Times New Roman" panose="02020603050405020304" pitchFamily="18" charset="0"/>
              </a:rPr>
              <a:t>							 Higher/AMD </a:t>
            </a:r>
            <a:r>
              <a:rPr lang="en-US" sz="4000" dirty="0">
                <a:solidFill>
                  <a:schemeClr val="bg1"/>
                </a:solidFill>
                <a:latin typeface="Times New Roman" panose="02020603050405020304" pitchFamily="18" charset="0"/>
                <a:cs typeface="Times New Roman" panose="02020603050405020304" pitchFamily="18" charset="0"/>
              </a:rPr>
              <a:t>Processors</a:t>
            </a:r>
            <a:endParaRPr lang="en-IN" sz="4000" dirty="0">
              <a:solidFill>
                <a:schemeClr val="bg1"/>
              </a:solidFill>
              <a:latin typeface="Times New Roman" panose="02020603050405020304" pitchFamily="18" charset="0"/>
              <a:cs typeface="Times New Roman" panose="02020603050405020304" pitchFamily="18" charset="0"/>
            </a:endParaRPr>
          </a:p>
          <a:p>
            <a:pPr lvl="0"/>
            <a:r>
              <a:rPr lang="en-US" sz="4000" dirty="0">
                <a:solidFill>
                  <a:srgbClr val="FFFF00"/>
                </a:solidFill>
                <a:latin typeface="Times New Roman" panose="02020603050405020304" pitchFamily="18" charset="0"/>
                <a:cs typeface="Times New Roman" panose="02020603050405020304" pitchFamily="18" charset="0"/>
              </a:rPr>
              <a:t>RAM</a:t>
            </a:r>
            <a:r>
              <a:rPr lang="en-US" sz="4000" dirty="0">
                <a:solidFill>
                  <a:schemeClr val="bg1"/>
                </a:solidFill>
                <a:latin typeface="Times New Roman" panose="02020603050405020304" pitchFamily="18" charset="0"/>
                <a:cs typeface="Times New Roman" panose="02020603050405020304" pitchFamily="18" charset="0"/>
              </a:rPr>
              <a:t> 		 : 	 4GB </a:t>
            </a:r>
            <a:r>
              <a:rPr lang="en-US" sz="4000" dirty="0" smtClean="0">
                <a:solidFill>
                  <a:schemeClr val="bg1"/>
                </a:solidFill>
                <a:latin typeface="Times New Roman" panose="02020603050405020304" pitchFamily="18" charset="0"/>
                <a:cs typeface="Times New Roman" panose="02020603050405020304" pitchFamily="18" charset="0"/>
              </a:rPr>
              <a:t>  or 								 Higher(Recommended</a:t>
            </a:r>
            <a:r>
              <a:rPr lang="en-US" sz="4000" dirty="0">
                <a:solidFill>
                  <a:schemeClr val="bg1"/>
                </a:solidFill>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a:p>
            <a:pPr lvl="0"/>
            <a:r>
              <a:rPr lang="en-US" sz="4000" dirty="0">
                <a:solidFill>
                  <a:srgbClr val="FFFF00"/>
                </a:solidFill>
                <a:latin typeface="Times New Roman" panose="02020603050405020304" pitchFamily="18" charset="0"/>
                <a:cs typeface="Times New Roman" panose="02020603050405020304" pitchFamily="18" charset="0"/>
              </a:rPr>
              <a:t>Hard Disk</a:t>
            </a:r>
            <a:r>
              <a:rPr lang="en-US" sz="4000" dirty="0">
                <a:solidFill>
                  <a:schemeClr val="bg1"/>
                </a:solidFill>
                <a:latin typeface="Times New Roman" panose="02020603050405020304" pitchFamily="18" charset="0"/>
                <a:cs typeface="Times New Roman" panose="02020603050405020304" pitchFamily="18" charset="0"/>
              </a:rPr>
              <a:t>	 :	 50GB or </a:t>
            </a:r>
            <a:r>
              <a:rPr lang="en-US" sz="4000" dirty="0" smtClean="0">
                <a:solidFill>
                  <a:schemeClr val="bg1"/>
                </a:solidFill>
                <a:latin typeface="Times New Roman" panose="02020603050405020304" pitchFamily="18" charset="0"/>
                <a:cs typeface="Times New Roman" panose="02020603050405020304" pitchFamily="18" charset="0"/>
              </a:rPr>
              <a:t>								 Higher(Recommended</a:t>
            </a:r>
            <a:r>
              <a:rPr lang="en-US" sz="4000" dirty="0">
                <a:solidFill>
                  <a:schemeClr val="bg1"/>
                </a:solidFill>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88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 id="{3B3C4662-4B93-410C-9485-ABCD5E393E15}" vid="{B9B084A8-95FF-4E24-A3B8-FF41684DA4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Template>
  <TotalTime>902</TotalTime>
  <Words>833</Words>
  <Application>Microsoft Office PowerPoint</Application>
  <PresentationFormat>Custom</PresentationFormat>
  <Paragraphs>137</Paragraphs>
  <Slides>38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Iskoola Pota</vt:lpstr>
      <vt:lpstr>Calibri</vt:lpstr>
      <vt:lpstr>Wingdings</vt:lpstr>
      <vt:lpstr>Poppins</vt:lpstr>
      <vt:lpstr>Poppins Light</vt:lpstr>
      <vt:lpstr>Times New Roman</vt:lpstr>
      <vt:lpstr>Arial</vt:lpstr>
      <vt:lpstr>Computer Says No</vt:lpstr>
      <vt:lpstr>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NITHIN J</dc:creator>
  <cp:lastModifiedBy>NITHIN J</cp:lastModifiedBy>
  <cp:revision>35</cp:revision>
  <dcterms:created xsi:type="dcterms:W3CDTF">2006-08-16T00:00:00Z</dcterms:created>
  <dcterms:modified xsi:type="dcterms:W3CDTF">2024-05-08T04:30:41Z</dcterms:modified>
  <dc:identifier>DAF8Gxje4yQ</dc:identifier>
</cp:coreProperties>
</file>